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6"/>
  </p:notesMasterIdLst>
  <p:sldIdLst>
    <p:sldId id="256" r:id="rId25"/>
    <p:sldId id="257" r:id="rId26"/>
    <p:sldId id="258" r:id="rId27"/>
    <p:sldId id="259" r:id="rId28"/>
    <p:sldId id="260" r:id="rId29"/>
    <p:sldId id="261" r:id="rId30"/>
    <p:sldId id="262" r:id="rId31"/>
    <p:sldId id="263" r:id="rId32"/>
    <p:sldId id="264" r:id="rId33"/>
    <p:sldId id="265" r:id="rId34"/>
    <p:sldId id="266" r:id="rId35"/>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ource Sans Pro 3" charset="1" panose="020B0603030403020204"/>
      <p:regular r:id="rId10"/>
    </p:embeddedFont>
    <p:embeddedFont>
      <p:font typeface="Source Sans Pro 2" charset="1" panose="020B0503030403020204"/>
      <p:regular r:id="rId11"/>
    </p:embeddedFont>
    <p:embeddedFont>
      <p:font typeface="Source Sans Pro 1" charset="1" panose="020B0703030403020204"/>
      <p:regular r:id="rId12"/>
    </p:embeddedFont>
    <p:embeddedFont>
      <p:font typeface="Open Sans" charset="1" panose="00000000000000000000"/>
      <p:regular r:id="rId13"/>
    </p:embeddedFont>
    <p:embeddedFont>
      <p:font typeface="Open Sans Bold" charset="1" panose="00000000000000000000"/>
      <p:regular r:id="rId14"/>
    </p:embeddedFont>
    <p:embeddedFont>
      <p:font typeface="Open Sans Italics" charset="1" panose="00000000000000000000"/>
      <p:regular r:id="rId15"/>
    </p:embeddedFont>
    <p:embeddedFont>
      <p:font typeface="Open Sans Bold Italics" charset="1" panose="00000000000000000000"/>
      <p:regular r:id="rId16"/>
    </p:embeddedFont>
    <p:embeddedFont>
      <p:font typeface="Open Sans Light" charset="1" panose="00000000000000000000"/>
      <p:regular r:id="rId17"/>
    </p:embeddedFont>
    <p:embeddedFont>
      <p:font typeface="Open Sans Light Italics" charset="1" panose="00000000000000000000"/>
      <p:regular r:id="rId18"/>
    </p:embeddedFont>
    <p:embeddedFont>
      <p:font typeface="Open Sans Medium" charset="1" panose="00000000000000000000"/>
      <p:regular r:id="rId19"/>
    </p:embeddedFont>
    <p:embeddedFont>
      <p:font typeface="Open Sans Medium Italics" charset="1" panose="00000000000000000000"/>
      <p:regular r:id="rId20"/>
    </p:embeddedFont>
    <p:embeddedFont>
      <p:font typeface="Open Sans Semi-Bold" charset="1" panose="00000000000000000000"/>
      <p:regular r:id="rId21"/>
    </p:embeddedFont>
    <p:embeddedFont>
      <p:font typeface="Open Sans Semi-Bold Italics" charset="1" panose="00000000000000000000"/>
      <p:regular r:id="rId22"/>
    </p:embeddedFont>
    <p:embeddedFont>
      <p:font typeface="Open Sans Ultra-Bold" charset="1" panose="00000000000000000000"/>
      <p:regular r:id="rId23"/>
    </p:embeddedFont>
    <p:embeddedFont>
      <p:font typeface="Open Sans Ultra-Bold Italics"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notesMasters/notesMaster1.xml" Type="http://schemas.openxmlformats.org/officeDocument/2006/relationships/notesMaster"/><Relationship Id="rId37" Target="theme/theme2.xml" Type="http://schemas.openxmlformats.org/officeDocument/2006/relationships/theme"/><Relationship Id="rId38" Target="notesSlides/notesSlide1.xml" Type="http://schemas.openxmlformats.org/officeDocument/2006/relationships/notesSlide"/><Relationship Id="rId39" Target="notesSlides/notesSlide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53600" cy="7315200"/>
            <a:chOff x="0" y="0"/>
            <a:chExt cx="13004800" cy="9753600"/>
          </a:xfrm>
        </p:grpSpPr>
        <p:sp>
          <p:nvSpPr>
            <p:cNvPr name="Freeform 3" id="3"/>
            <p:cNvSpPr/>
            <p:nvPr/>
          </p:nvSpPr>
          <p:spPr>
            <a:xfrm flipH="false" flipV="false" rot="0">
              <a:off x="0" y="0"/>
              <a:ext cx="13004800" cy="9753600"/>
            </a:xfrm>
            <a:custGeom>
              <a:avLst/>
              <a:gdLst/>
              <a:ahLst/>
              <a:cxnLst/>
              <a:rect r="r" b="b" t="t" l="l"/>
              <a:pathLst>
                <a:path h="9753600" w="13004800">
                  <a:moveTo>
                    <a:pt x="0" y="0"/>
                  </a:moveTo>
                  <a:lnTo>
                    <a:pt x="13004800" y="0"/>
                  </a:lnTo>
                  <a:lnTo>
                    <a:pt x="13004800" y="9753600"/>
                  </a:lnTo>
                  <a:lnTo>
                    <a:pt x="0" y="9753600"/>
                  </a:lnTo>
                  <a:lnTo>
                    <a:pt x="0" y="0"/>
                  </a:lnTo>
                  <a:close/>
                </a:path>
              </a:pathLst>
            </a:custGeom>
            <a:blipFill>
              <a:blip r:embed="rId2"/>
              <a:stretch>
                <a:fillRect l="0" t="-18027" r="0" b="-18027"/>
              </a:stretch>
            </a:blipFill>
          </p:spPr>
        </p:sp>
      </p:grpSp>
      <p:grpSp>
        <p:nvGrpSpPr>
          <p:cNvPr name="Group 4" id="4"/>
          <p:cNvGrpSpPr/>
          <p:nvPr/>
        </p:nvGrpSpPr>
        <p:grpSpPr>
          <a:xfrm rot="0">
            <a:off x="731520" y="731520"/>
            <a:ext cx="2737357" cy="791345"/>
            <a:chOff x="0" y="0"/>
            <a:chExt cx="3649809" cy="1055127"/>
          </a:xfrm>
        </p:grpSpPr>
        <p:sp>
          <p:nvSpPr>
            <p:cNvPr name="Freeform 5" id="5"/>
            <p:cNvSpPr/>
            <p:nvPr/>
          </p:nvSpPr>
          <p:spPr>
            <a:xfrm flipH="false" flipV="false" rot="0">
              <a:off x="0" y="0"/>
              <a:ext cx="3649853" cy="1055116"/>
            </a:xfrm>
            <a:custGeom>
              <a:avLst/>
              <a:gdLst/>
              <a:ahLst/>
              <a:cxnLst/>
              <a:rect r="r" b="b" t="t" l="l"/>
              <a:pathLst>
                <a:path h="1055116" w="3649853">
                  <a:moveTo>
                    <a:pt x="0" y="0"/>
                  </a:moveTo>
                  <a:lnTo>
                    <a:pt x="3649853" y="0"/>
                  </a:lnTo>
                  <a:lnTo>
                    <a:pt x="3649853" y="1055116"/>
                  </a:lnTo>
                  <a:lnTo>
                    <a:pt x="0" y="1055116"/>
                  </a:lnTo>
                  <a:lnTo>
                    <a:pt x="0" y="0"/>
                  </a:lnTo>
                  <a:close/>
                </a:path>
              </a:pathLst>
            </a:custGeom>
            <a:blipFill>
              <a:blip r:embed="rId3"/>
              <a:stretch>
                <a:fillRect l="0" t="-122957" r="1" b="-122958"/>
              </a:stretch>
            </a:blipFill>
          </p:spPr>
        </p:sp>
      </p:grpSp>
      <p:sp>
        <p:nvSpPr>
          <p:cNvPr name="TextBox 6" id="6"/>
          <p:cNvSpPr txBox="true"/>
          <p:nvPr/>
        </p:nvSpPr>
        <p:spPr>
          <a:xfrm rot="0">
            <a:off x="731520" y="3146735"/>
            <a:ext cx="7351640" cy="600075"/>
          </a:xfrm>
          <a:prstGeom prst="rect">
            <a:avLst/>
          </a:prstGeom>
        </p:spPr>
        <p:txBody>
          <a:bodyPr anchor="t" rtlCol="false" tIns="0" lIns="0" bIns="0" rIns="0">
            <a:spAutoFit/>
          </a:bodyPr>
          <a:lstStyle/>
          <a:p>
            <a:pPr algn="l">
              <a:lnSpc>
                <a:spcPts val="4780"/>
              </a:lnSpc>
            </a:pPr>
            <a:r>
              <a:rPr lang="en-US" sz="3984">
                <a:solidFill>
                  <a:srgbClr val="FFFFFF"/>
                </a:solidFill>
                <a:latin typeface="Open Sans Bold"/>
              </a:rPr>
              <a:t>September 2023 Updates</a:t>
            </a:r>
          </a:p>
        </p:txBody>
      </p:sp>
      <p:sp>
        <p:nvSpPr>
          <p:cNvPr name="TextBox 7" id="7"/>
          <p:cNvSpPr txBox="true"/>
          <p:nvPr/>
        </p:nvSpPr>
        <p:spPr>
          <a:xfrm rot="0">
            <a:off x="731520" y="4242110"/>
            <a:ext cx="7802880" cy="464185"/>
          </a:xfrm>
          <a:prstGeom prst="rect">
            <a:avLst/>
          </a:prstGeom>
        </p:spPr>
        <p:txBody>
          <a:bodyPr anchor="t" rtlCol="false" tIns="0" lIns="0" bIns="0" rIns="0">
            <a:spAutoFit/>
          </a:bodyPr>
          <a:lstStyle/>
          <a:p>
            <a:pPr algn="l">
              <a:lnSpc>
                <a:spcPts val="3350"/>
              </a:lnSpc>
            </a:pPr>
            <a:r>
              <a:rPr lang="en-US" sz="2393">
                <a:solidFill>
                  <a:srgbClr val="FFFFFF"/>
                </a:solidFill>
                <a:latin typeface="Arimo"/>
              </a:rPr>
              <a:t>Explore new ways to improve the sales process – with vablet. </a:t>
            </a:r>
          </a:p>
        </p:txBody>
      </p:sp>
      <p:sp>
        <p:nvSpPr>
          <p:cNvPr name="TextBox 8" id="8"/>
          <p:cNvSpPr txBox="true"/>
          <p:nvPr/>
        </p:nvSpPr>
        <p:spPr>
          <a:xfrm rot="0">
            <a:off x="731520" y="5785222"/>
            <a:ext cx="4621236" cy="577520"/>
          </a:xfrm>
          <a:prstGeom prst="rect">
            <a:avLst/>
          </a:prstGeom>
        </p:spPr>
        <p:txBody>
          <a:bodyPr anchor="t" rtlCol="false" tIns="0" lIns="0" bIns="0" rIns="0">
            <a:spAutoFit/>
          </a:bodyPr>
          <a:lstStyle/>
          <a:p>
            <a:pPr algn="l">
              <a:lnSpc>
                <a:spcPts val="1755"/>
              </a:lnSpc>
            </a:pPr>
            <a:r>
              <a:rPr lang="en-US" sz="1462">
                <a:solidFill>
                  <a:srgbClr val="FFFFFF"/>
                </a:solidFill>
                <a:latin typeface="Open Sans Bold"/>
              </a:rPr>
              <a:t>Current Release: vablet 12.506/360 5.0.6 </a:t>
            </a:r>
          </a:p>
          <a:p>
            <a:pPr algn="l">
              <a:lnSpc>
                <a:spcPts val="1089"/>
              </a:lnSpc>
            </a:pPr>
            <a:r>
              <a:rPr lang="en-US" sz="907">
                <a:solidFill>
                  <a:srgbClr val="FFFFFF"/>
                </a:solidFill>
                <a:latin typeface="Open Sans Bold"/>
              </a:rPr>
              <a:t> </a:t>
            </a:r>
          </a:p>
          <a:p>
            <a:pPr algn="l">
              <a:lnSpc>
                <a:spcPts val="1809"/>
              </a:lnSpc>
            </a:pPr>
          </a:p>
        </p:txBody>
      </p:sp>
      <p:sp>
        <p:nvSpPr>
          <p:cNvPr name="TextBox 9" id="9"/>
          <p:cNvSpPr txBox="true"/>
          <p:nvPr/>
        </p:nvSpPr>
        <p:spPr>
          <a:xfrm rot="0">
            <a:off x="731520" y="6066209"/>
            <a:ext cx="6347935" cy="489001"/>
          </a:xfrm>
          <a:prstGeom prst="rect">
            <a:avLst/>
          </a:prstGeom>
        </p:spPr>
        <p:txBody>
          <a:bodyPr anchor="t" rtlCol="false" tIns="0" lIns="0" bIns="0" rIns="0">
            <a:spAutoFit/>
          </a:bodyPr>
          <a:lstStyle/>
          <a:p>
            <a:pPr algn="l">
              <a:lnSpc>
                <a:spcPts val="1927"/>
              </a:lnSpc>
            </a:pPr>
            <a:r>
              <a:rPr lang="en-US" sz="1377">
                <a:solidFill>
                  <a:srgbClr val="FFFFFF"/>
                </a:solidFill>
                <a:latin typeface="Arimo"/>
              </a:rPr>
              <a:t>vablet/vablet 360 works on all platforms: Windows, Apple Mac, Mobile devices (phones and tablets): Android/Apple/Windows and via the web.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69808" y="5217940"/>
            <a:ext cx="3924849" cy="3996803"/>
          </a:xfrm>
          <a:custGeom>
            <a:avLst/>
            <a:gdLst/>
            <a:ahLst/>
            <a:cxnLst/>
            <a:rect r="r" b="b" t="t" l="l"/>
            <a:pathLst>
              <a:path h="3996803" w="3924849">
                <a:moveTo>
                  <a:pt x="0" y="0"/>
                </a:moveTo>
                <a:lnTo>
                  <a:pt x="3924849" y="0"/>
                </a:lnTo>
                <a:lnTo>
                  <a:pt x="3924849" y="3996804"/>
                </a:lnTo>
                <a:lnTo>
                  <a:pt x="0" y="39968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845501" y="6673751"/>
            <a:ext cx="1241325" cy="347506"/>
            <a:chOff x="0" y="0"/>
            <a:chExt cx="1655100" cy="463341"/>
          </a:xfrm>
        </p:grpSpPr>
        <p:sp>
          <p:nvSpPr>
            <p:cNvPr name="Freeform 4" id="4"/>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4"/>
              <a:stretch>
                <a:fillRect l="0" t="-256" r="-2" b="-266"/>
              </a:stretch>
            </a:blipFill>
          </p:spPr>
        </p:sp>
      </p:grpSp>
      <p:grpSp>
        <p:nvGrpSpPr>
          <p:cNvPr name="Group 5" id="5"/>
          <p:cNvGrpSpPr/>
          <p:nvPr/>
        </p:nvGrpSpPr>
        <p:grpSpPr>
          <a:xfrm rot="0">
            <a:off x="787021" y="3391383"/>
            <a:ext cx="4267033" cy="2974990"/>
            <a:chOff x="0" y="0"/>
            <a:chExt cx="5689377" cy="3966653"/>
          </a:xfrm>
        </p:grpSpPr>
        <p:sp>
          <p:nvSpPr>
            <p:cNvPr name="Freeform 6" id="6"/>
            <p:cNvSpPr/>
            <p:nvPr/>
          </p:nvSpPr>
          <p:spPr>
            <a:xfrm flipH="false" flipV="false" rot="0">
              <a:off x="0" y="0"/>
              <a:ext cx="5689346" cy="3966591"/>
            </a:xfrm>
            <a:custGeom>
              <a:avLst/>
              <a:gdLst/>
              <a:ahLst/>
              <a:cxnLst/>
              <a:rect r="r" b="b" t="t" l="l"/>
              <a:pathLst>
                <a:path h="3966591" w="5689346">
                  <a:moveTo>
                    <a:pt x="0" y="0"/>
                  </a:moveTo>
                  <a:lnTo>
                    <a:pt x="5689346" y="0"/>
                  </a:lnTo>
                  <a:lnTo>
                    <a:pt x="5689346" y="3966591"/>
                  </a:lnTo>
                  <a:lnTo>
                    <a:pt x="0" y="3966591"/>
                  </a:lnTo>
                  <a:lnTo>
                    <a:pt x="0" y="0"/>
                  </a:lnTo>
                  <a:close/>
                </a:path>
              </a:pathLst>
            </a:custGeom>
            <a:blipFill>
              <a:blip r:embed="rId5"/>
              <a:stretch>
                <a:fillRect l="-41" t="0" r="-41" b="-1"/>
              </a:stretch>
            </a:blipFill>
          </p:spPr>
        </p:sp>
      </p:grpSp>
      <p:grpSp>
        <p:nvGrpSpPr>
          <p:cNvPr name="Group 7" id="7"/>
          <p:cNvGrpSpPr/>
          <p:nvPr/>
        </p:nvGrpSpPr>
        <p:grpSpPr>
          <a:xfrm rot="0">
            <a:off x="5109555" y="3676650"/>
            <a:ext cx="4415719" cy="2708773"/>
            <a:chOff x="0" y="0"/>
            <a:chExt cx="5887625" cy="3611697"/>
          </a:xfrm>
        </p:grpSpPr>
        <p:sp>
          <p:nvSpPr>
            <p:cNvPr name="Freeform 8" id="8"/>
            <p:cNvSpPr/>
            <p:nvPr/>
          </p:nvSpPr>
          <p:spPr>
            <a:xfrm flipH="false" flipV="false" rot="0">
              <a:off x="0" y="0"/>
              <a:ext cx="5887593" cy="3611753"/>
            </a:xfrm>
            <a:custGeom>
              <a:avLst/>
              <a:gdLst/>
              <a:ahLst/>
              <a:cxnLst/>
              <a:rect r="r" b="b" t="t" l="l"/>
              <a:pathLst>
                <a:path h="3611753" w="5887593">
                  <a:moveTo>
                    <a:pt x="0" y="0"/>
                  </a:moveTo>
                  <a:lnTo>
                    <a:pt x="5887593" y="0"/>
                  </a:lnTo>
                  <a:lnTo>
                    <a:pt x="5887593" y="3611753"/>
                  </a:lnTo>
                  <a:lnTo>
                    <a:pt x="0" y="3611753"/>
                  </a:lnTo>
                  <a:lnTo>
                    <a:pt x="0" y="0"/>
                  </a:lnTo>
                  <a:close/>
                </a:path>
              </a:pathLst>
            </a:custGeom>
            <a:blipFill>
              <a:blip r:embed="rId6"/>
              <a:stretch>
                <a:fillRect l="-39" t="0" r="-40" b="1"/>
              </a:stretch>
            </a:blipFill>
          </p:spPr>
        </p:sp>
      </p:grpSp>
      <p:sp>
        <p:nvSpPr>
          <p:cNvPr name="TextBox 9" id="9"/>
          <p:cNvSpPr txBox="true"/>
          <p:nvPr/>
        </p:nvSpPr>
        <p:spPr>
          <a:xfrm rot="0">
            <a:off x="731520" y="352107"/>
            <a:ext cx="667569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Branding and Previewing   </a:t>
            </a:r>
          </a:p>
        </p:txBody>
      </p:sp>
      <p:sp>
        <p:nvSpPr>
          <p:cNvPr name="TextBox 10" id="10"/>
          <p:cNvSpPr txBox="true"/>
          <p:nvPr/>
        </p:nvSpPr>
        <p:spPr>
          <a:xfrm rot="0">
            <a:off x="769620" y="1010637"/>
            <a:ext cx="7909846" cy="339700"/>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Create branded looking Forms optimizated for mobile use </a:t>
            </a:r>
          </a:p>
        </p:txBody>
      </p:sp>
      <p:sp>
        <p:nvSpPr>
          <p:cNvPr name="TextBox 11" id="11"/>
          <p:cNvSpPr txBox="true"/>
          <p:nvPr/>
        </p:nvSpPr>
        <p:spPr>
          <a:xfrm rot="0">
            <a:off x="553260" y="1943100"/>
            <a:ext cx="8657121" cy="1323340"/>
          </a:xfrm>
          <a:prstGeom prst="rect">
            <a:avLst/>
          </a:prstGeom>
        </p:spPr>
        <p:txBody>
          <a:bodyPr anchor="t" rtlCol="false" tIns="0" lIns="0" bIns="0" rIns="0">
            <a:spAutoFit/>
          </a:bodyPr>
          <a:lstStyle/>
          <a:p>
            <a:pPr algn="l" marL="434339" indent="-144780" lvl="2">
              <a:lnSpc>
                <a:spcPts val="2659"/>
              </a:lnSpc>
              <a:buFont typeface="Arial"/>
              <a:buChar char="⚬"/>
            </a:pPr>
            <a:r>
              <a:rPr lang="en-US" sz="1899">
                <a:solidFill>
                  <a:srgbClr val="000000"/>
                </a:solidFill>
                <a:latin typeface="Source Sans Pro 2"/>
              </a:rPr>
              <a:t>Add Question, Follow Prompts, repeat  </a:t>
            </a:r>
          </a:p>
          <a:p>
            <a:pPr algn="l" marL="434339" indent="-144780" lvl="2">
              <a:lnSpc>
                <a:spcPts val="2659"/>
              </a:lnSpc>
              <a:buFont typeface="Arial"/>
              <a:buChar char="⚬"/>
            </a:pPr>
            <a:r>
              <a:rPr lang="en-US" sz="1899">
                <a:solidFill>
                  <a:srgbClr val="000000"/>
                </a:solidFill>
                <a:latin typeface="Source Sans Pro 2"/>
              </a:rPr>
              <a:t>Press Preview </a:t>
            </a:r>
          </a:p>
          <a:p>
            <a:pPr algn="l" marL="434339" indent="-144780" lvl="2">
              <a:lnSpc>
                <a:spcPts val="2659"/>
              </a:lnSpc>
              <a:buFont typeface="Arial"/>
              <a:buChar char="⚬"/>
            </a:pPr>
            <a:r>
              <a:rPr lang="en-US" sz="1899">
                <a:solidFill>
                  <a:srgbClr val="000000"/>
                </a:solidFill>
                <a:latin typeface="Source Sans Pro 2"/>
              </a:rPr>
              <a:t>Add Color, logo and select a layout (toggle)</a:t>
            </a:r>
          </a:p>
          <a:p>
            <a:pPr algn="l" marL="434339" indent="-144780" lvl="2">
              <a:lnSpc>
                <a:spcPts val="2659"/>
              </a:lnSpc>
              <a:buFont typeface="Arial"/>
              <a:buChar char="⚬"/>
            </a:pPr>
            <a:r>
              <a:rPr lang="en-US" sz="1899">
                <a:solidFill>
                  <a:srgbClr val="000000"/>
                </a:solidFill>
                <a:latin typeface="Source Sans Pro 2"/>
              </a:rPr>
              <a:t>Publish - to Convert to HTML for distribution (A draft copy will be saved)  </a:t>
            </a:r>
          </a:p>
        </p:txBody>
      </p:sp>
      <p:sp>
        <p:nvSpPr>
          <p:cNvPr name="TextBox 12" id="12"/>
          <p:cNvSpPr txBox="true"/>
          <p:nvPr/>
        </p:nvSpPr>
        <p:spPr>
          <a:xfrm rot="0">
            <a:off x="721995" y="1478280"/>
            <a:ext cx="2021205" cy="455295"/>
          </a:xfrm>
          <a:prstGeom prst="rect">
            <a:avLst/>
          </a:prstGeom>
        </p:spPr>
        <p:txBody>
          <a:bodyPr anchor="t" rtlCol="false" tIns="0" lIns="0" bIns="0" rIns="0">
            <a:spAutoFit/>
          </a:bodyPr>
          <a:lstStyle/>
          <a:p>
            <a:pPr algn="l">
              <a:lnSpc>
                <a:spcPts val="3780"/>
              </a:lnSpc>
            </a:pPr>
            <a:r>
              <a:rPr lang="en-US" sz="2700">
                <a:solidFill>
                  <a:srgbClr val="0061D5"/>
                </a:solidFill>
                <a:latin typeface="Source Sans Pro 1"/>
              </a:rPr>
              <a:t>Instructions</a:t>
            </a:r>
          </a:p>
        </p:txBody>
      </p:sp>
      <p:sp>
        <p:nvSpPr>
          <p:cNvPr name="TextBox 13" id="13"/>
          <p:cNvSpPr txBox="true"/>
          <p:nvPr/>
        </p:nvSpPr>
        <p:spPr>
          <a:xfrm rot="0">
            <a:off x="7435793" y="3265805"/>
            <a:ext cx="2163777" cy="373380"/>
          </a:xfrm>
          <a:prstGeom prst="rect">
            <a:avLst/>
          </a:prstGeom>
        </p:spPr>
        <p:txBody>
          <a:bodyPr anchor="t" rtlCol="false" tIns="0" lIns="0" bIns="0" rIns="0">
            <a:spAutoFit/>
          </a:bodyPr>
          <a:lstStyle/>
          <a:p>
            <a:pPr algn="ctr">
              <a:lnSpc>
                <a:spcPts val="2520"/>
              </a:lnSpc>
            </a:pPr>
            <a:r>
              <a:rPr lang="en-US" sz="1800">
                <a:solidFill>
                  <a:srgbClr val="000000"/>
                </a:solidFill>
                <a:latin typeface="Arimo"/>
              </a:rPr>
              <a:t>Layout Selector</a:t>
            </a:r>
          </a:p>
        </p:txBody>
      </p:sp>
      <p:sp>
        <p:nvSpPr>
          <p:cNvPr name="TextBox 14" id="14"/>
          <p:cNvSpPr txBox="true"/>
          <p:nvPr/>
        </p:nvSpPr>
        <p:spPr>
          <a:xfrm rot="0">
            <a:off x="3795350" y="6626126"/>
            <a:ext cx="2162899" cy="438785"/>
          </a:xfrm>
          <a:prstGeom prst="rect">
            <a:avLst/>
          </a:prstGeom>
        </p:spPr>
        <p:txBody>
          <a:bodyPr anchor="t" rtlCol="false" tIns="0" lIns="0" bIns="0" rIns="0">
            <a:spAutoFit/>
          </a:bodyPr>
          <a:lstStyle/>
          <a:p>
            <a:pPr algn="l">
              <a:lnSpc>
                <a:spcPts val="3640"/>
              </a:lnSpc>
            </a:pPr>
            <a:r>
              <a:rPr lang="en-US" sz="2600">
                <a:solidFill>
                  <a:srgbClr val="6714E3"/>
                </a:solidFill>
                <a:latin typeface="Source Sans Pro 3"/>
              </a:rPr>
              <a:t>Admin Update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53600" cy="7315200"/>
            <a:chOff x="0" y="0"/>
            <a:chExt cx="13004800" cy="9753600"/>
          </a:xfrm>
        </p:grpSpPr>
        <p:sp>
          <p:nvSpPr>
            <p:cNvPr name="Freeform 3" id="3"/>
            <p:cNvSpPr/>
            <p:nvPr/>
          </p:nvSpPr>
          <p:spPr>
            <a:xfrm flipH="false" flipV="false" rot="0">
              <a:off x="0" y="0"/>
              <a:ext cx="13004800" cy="9753600"/>
            </a:xfrm>
            <a:custGeom>
              <a:avLst/>
              <a:gdLst/>
              <a:ahLst/>
              <a:cxnLst/>
              <a:rect r="r" b="b" t="t" l="l"/>
              <a:pathLst>
                <a:path h="9753600" w="13004800">
                  <a:moveTo>
                    <a:pt x="0" y="0"/>
                  </a:moveTo>
                  <a:lnTo>
                    <a:pt x="13004800" y="0"/>
                  </a:lnTo>
                  <a:lnTo>
                    <a:pt x="13004800" y="9753600"/>
                  </a:lnTo>
                  <a:lnTo>
                    <a:pt x="0" y="9753600"/>
                  </a:lnTo>
                  <a:lnTo>
                    <a:pt x="0" y="0"/>
                  </a:lnTo>
                  <a:close/>
                </a:path>
              </a:pathLst>
            </a:custGeom>
            <a:blipFill>
              <a:blip r:embed="rId2"/>
              <a:stretch>
                <a:fillRect l="0" t="-18027" r="0" b="-18027"/>
              </a:stretch>
            </a:blipFill>
          </p:spPr>
        </p:sp>
      </p:grpSp>
      <p:grpSp>
        <p:nvGrpSpPr>
          <p:cNvPr name="Group 4" id="4"/>
          <p:cNvGrpSpPr/>
          <p:nvPr/>
        </p:nvGrpSpPr>
        <p:grpSpPr>
          <a:xfrm rot="0">
            <a:off x="402445" y="693420"/>
            <a:ext cx="2737357" cy="791345"/>
            <a:chOff x="0" y="0"/>
            <a:chExt cx="3649809" cy="1055127"/>
          </a:xfrm>
        </p:grpSpPr>
        <p:sp>
          <p:nvSpPr>
            <p:cNvPr name="Freeform 5" id="5"/>
            <p:cNvSpPr/>
            <p:nvPr/>
          </p:nvSpPr>
          <p:spPr>
            <a:xfrm flipH="false" flipV="false" rot="0">
              <a:off x="0" y="0"/>
              <a:ext cx="3649853" cy="1055116"/>
            </a:xfrm>
            <a:custGeom>
              <a:avLst/>
              <a:gdLst/>
              <a:ahLst/>
              <a:cxnLst/>
              <a:rect r="r" b="b" t="t" l="l"/>
              <a:pathLst>
                <a:path h="1055116" w="3649853">
                  <a:moveTo>
                    <a:pt x="0" y="0"/>
                  </a:moveTo>
                  <a:lnTo>
                    <a:pt x="3649853" y="0"/>
                  </a:lnTo>
                  <a:lnTo>
                    <a:pt x="3649853" y="1055116"/>
                  </a:lnTo>
                  <a:lnTo>
                    <a:pt x="0" y="1055116"/>
                  </a:lnTo>
                  <a:lnTo>
                    <a:pt x="0" y="0"/>
                  </a:lnTo>
                  <a:close/>
                </a:path>
              </a:pathLst>
            </a:custGeom>
            <a:blipFill>
              <a:blip r:embed="rId3"/>
              <a:stretch>
                <a:fillRect l="0" t="-122957" r="1" b="-122958"/>
              </a:stretch>
            </a:blipFill>
          </p:spPr>
        </p:sp>
      </p:grpSp>
      <p:sp>
        <p:nvSpPr>
          <p:cNvPr name="TextBox 6" id="6"/>
          <p:cNvSpPr txBox="true"/>
          <p:nvPr/>
        </p:nvSpPr>
        <p:spPr>
          <a:xfrm rot="0">
            <a:off x="731520" y="1724025"/>
            <a:ext cx="6261947" cy="1200125"/>
          </a:xfrm>
          <a:prstGeom prst="rect">
            <a:avLst/>
          </a:prstGeom>
        </p:spPr>
        <p:txBody>
          <a:bodyPr anchor="t" rtlCol="false" tIns="0" lIns="0" bIns="0" rIns="0">
            <a:spAutoFit/>
          </a:bodyPr>
          <a:lstStyle/>
          <a:p>
            <a:pPr algn="l">
              <a:lnSpc>
                <a:spcPts val="4780"/>
              </a:lnSpc>
            </a:pPr>
            <a:r>
              <a:rPr lang="en-US" sz="3984">
                <a:solidFill>
                  <a:srgbClr val="FFFFFF"/>
                </a:solidFill>
                <a:latin typeface="Open Sans Bold"/>
              </a:rPr>
              <a:t>Thank you for reviewing the 2023  Update.</a:t>
            </a:r>
          </a:p>
        </p:txBody>
      </p:sp>
      <p:sp>
        <p:nvSpPr>
          <p:cNvPr name="TextBox 7" id="7"/>
          <p:cNvSpPr txBox="true"/>
          <p:nvPr/>
        </p:nvSpPr>
        <p:spPr>
          <a:xfrm rot="0">
            <a:off x="731520" y="3312984"/>
            <a:ext cx="5216615" cy="1469720"/>
          </a:xfrm>
          <a:prstGeom prst="rect">
            <a:avLst/>
          </a:prstGeom>
        </p:spPr>
        <p:txBody>
          <a:bodyPr anchor="t" rtlCol="false" tIns="0" lIns="0" bIns="0" rIns="0">
            <a:spAutoFit/>
          </a:bodyPr>
          <a:lstStyle/>
          <a:p>
            <a:pPr algn="l">
              <a:lnSpc>
                <a:spcPts val="2969"/>
              </a:lnSpc>
            </a:pPr>
            <a:r>
              <a:rPr lang="en-US" sz="1993">
                <a:solidFill>
                  <a:srgbClr val="FFFFFF"/>
                </a:solidFill>
                <a:latin typeface="Source Sans Pro 2"/>
              </a:rPr>
              <a:t>In our next newsletter, we will showcase: </a:t>
            </a:r>
          </a:p>
          <a:p>
            <a:pPr algn="l" marL="455621" indent="-151874" lvl="2">
              <a:lnSpc>
                <a:spcPts val="2969"/>
              </a:lnSpc>
              <a:buFont typeface="Arial"/>
              <a:buChar char="⚬"/>
            </a:pPr>
            <a:r>
              <a:rPr lang="en-US" sz="1993">
                <a:solidFill>
                  <a:srgbClr val="FFFFFF"/>
                </a:solidFill>
                <a:latin typeface="Source Sans Pro 2"/>
              </a:rPr>
              <a:t>vablet AI functionality</a:t>
            </a:r>
          </a:p>
          <a:p>
            <a:pPr algn="l" marL="455621" indent="-151874" lvl="2">
              <a:lnSpc>
                <a:spcPts val="2969"/>
              </a:lnSpc>
              <a:buFont typeface="Arial"/>
              <a:buChar char="⚬"/>
            </a:pPr>
            <a:r>
              <a:rPr lang="en-US" sz="1993">
                <a:solidFill>
                  <a:srgbClr val="FFFFFF"/>
                </a:solidFill>
                <a:latin typeface="Source Sans Pro 2"/>
              </a:rPr>
              <a:t>new programming options  </a:t>
            </a:r>
          </a:p>
          <a:p>
            <a:pPr algn="l" marL="455621" indent="-151874" lvl="2">
              <a:lnSpc>
                <a:spcPts val="2969"/>
              </a:lnSpc>
              <a:buFont typeface="Arial"/>
              <a:buChar char="⚬"/>
            </a:pPr>
            <a:r>
              <a:rPr lang="en-US" sz="1993">
                <a:solidFill>
                  <a:srgbClr val="FFFFFF"/>
                </a:solidFill>
                <a:latin typeface="Source Sans Pro 2"/>
              </a:rPr>
              <a:t>new reports </a:t>
            </a:r>
          </a:p>
        </p:txBody>
      </p:sp>
      <p:sp>
        <p:nvSpPr>
          <p:cNvPr name="TextBox 8" id="8"/>
          <p:cNvSpPr txBox="true"/>
          <p:nvPr/>
        </p:nvSpPr>
        <p:spPr>
          <a:xfrm rot="0">
            <a:off x="731520" y="5286375"/>
            <a:ext cx="6638612" cy="944880"/>
          </a:xfrm>
          <a:prstGeom prst="rect">
            <a:avLst/>
          </a:prstGeom>
        </p:spPr>
        <p:txBody>
          <a:bodyPr anchor="t" rtlCol="false" tIns="0" lIns="0" bIns="0" rIns="0">
            <a:spAutoFit/>
          </a:bodyPr>
          <a:lstStyle/>
          <a:p>
            <a:pPr algn="l">
              <a:lnSpc>
                <a:spcPts val="2520"/>
              </a:lnSpc>
            </a:pPr>
            <a:r>
              <a:rPr lang="en-US" sz="1800">
                <a:solidFill>
                  <a:srgbClr val="FFFFFF"/>
                </a:solidFill>
                <a:latin typeface="Source Sans Pro 2"/>
              </a:rPr>
              <a:t>If you have any questions, if you would like a personal demo of new or current features, or if you would like to improve how your vablet looks, please contact us at  support@vablet.com or 800-615-4296.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20676" y="2914420"/>
            <a:ext cx="735661" cy="694401"/>
            <a:chOff x="0" y="0"/>
            <a:chExt cx="1247647" cy="1177672"/>
          </a:xfrm>
        </p:grpSpPr>
        <p:sp>
          <p:nvSpPr>
            <p:cNvPr name="Freeform 3" id="3"/>
            <p:cNvSpPr/>
            <p:nvPr/>
          </p:nvSpPr>
          <p:spPr>
            <a:xfrm flipH="false" flipV="false" rot="0">
              <a:off x="0" y="0"/>
              <a:ext cx="1247648" cy="1177671"/>
            </a:xfrm>
            <a:custGeom>
              <a:avLst/>
              <a:gdLst/>
              <a:ahLst/>
              <a:cxnLst/>
              <a:rect r="r" b="b" t="t" l="l"/>
              <a:pathLst>
                <a:path h="1177671" w="1247648">
                  <a:moveTo>
                    <a:pt x="0" y="0"/>
                  </a:moveTo>
                  <a:lnTo>
                    <a:pt x="1247648" y="0"/>
                  </a:lnTo>
                  <a:lnTo>
                    <a:pt x="1247648" y="1177671"/>
                  </a:lnTo>
                  <a:lnTo>
                    <a:pt x="0" y="1177671"/>
                  </a:lnTo>
                  <a:lnTo>
                    <a:pt x="0" y="0"/>
                  </a:lnTo>
                  <a:close/>
                </a:path>
              </a:pathLst>
            </a:custGeom>
            <a:blipFill>
              <a:blip r:embed="rId3"/>
              <a:stretch>
                <a:fillRect l="0" t="-1275" r="0" b="-1275"/>
              </a:stretch>
            </a:blipFill>
          </p:spPr>
        </p:sp>
      </p:grpSp>
      <p:sp>
        <p:nvSpPr>
          <p:cNvPr name="TextBox 4" id="4"/>
          <p:cNvSpPr txBox="true"/>
          <p:nvPr/>
        </p:nvSpPr>
        <p:spPr>
          <a:xfrm rot="0">
            <a:off x="627363" y="460829"/>
            <a:ext cx="4162709" cy="561950"/>
          </a:xfrm>
          <a:prstGeom prst="rect">
            <a:avLst/>
          </a:prstGeom>
        </p:spPr>
        <p:txBody>
          <a:bodyPr anchor="t" rtlCol="false" tIns="0" lIns="0" bIns="0" rIns="0">
            <a:spAutoFit/>
          </a:bodyPr>
          <a:lstStyle/>
          <a:p>
            <a:pPr algn="l">
              <a:lnSpc>
                <a:spcPts val="4391"/>
              </a:lnSpc>
            </a:pPr>
            <a:r>
              <a:rPr lang="en-US" sz="3659">
                <a:solidFill>
                  <a:srgbClr val="0061D5"/>
                </a:solidFill>
                <a:latin typeface="Source Sans Pro 1"/>
              </a:rPr>
              <a:t>Update Overview</a:t>
            </a:r>
          </a:p>
        </p:txBody>
      </p:sp>
      <p:sp>
        <p:nvSpPr>
          <p:cNvPr name="TextBox 5" id="5"/>
          <p:cNvSpPr txBox="true"/>
          <p:nvPr/>
        </p:nvSpPr>
        <p:spPr>
          <a:xfrm rot="0">
            <a:off x="693864" y="1241854"/>
            <a:ext cx="2974215" cy="438785"/>
          </a:xfrm>
          <a:prstGeom prst="rect">
            <a:avLst/>
          </a:prstGeom>
        </p:spPr>
        <p:txBody>
          <a:bodyPr anchor="t" rtlCol="false" tIns="0" lIns="0" bIns="0" rIns="0">
            <a:spAutoFit/>
          </a:bodyPr>
          <a:lstStyle/>
          <a:p>
            <a:pPr algn="l">
              <a:lnSpc>
                <a:spcPts val="3640"/>
              </a:lnSpc>
            </a:pPr>
            <a:r>
              <a:rPr lang="en-US" sz="2600">
                <a:solidFill>
                  <a:srgbClr val="0061D5"/>
                </a:solidFill>
                <a:latin typeface="Source Sans Pro 1"/>
              </a:rPr>
              <a:t>App Updates</a:t>
            </a:r>
          </a:p>
        </p:txBody>
      </p:sp>
      <p:sp>
        <p:nvSpPr>
          <p:cNvPr name="TextBox 6" id="6"/>
          <p:cNvSpPr txBox="true"/>
          <p:nvPr/>
        </p:nvSpPr>
        <p:spPr>
          <a:xfrm rot="0">
            <a:off x="5133468" y="1241854"/>
            <a:ext cx="4045767" cy="438785"/>
          </a:xfrm>
          <a:prstGeom prst="rect">
            <a:avLst/>
          </a:prstGeom>
        </p:spPr>
        <p:txBody>
          <a:bodyPr anchor="t" rtlCol="false" tIns="0" lIns="0" bIns="0" rIns="0">
            <a:spAutoFit/>
          </a:bodyPr>
          <a:lstStyle/>
          <a:p>
            <a:pPr>
              <a:lnSpc>
                <a:spcPts val="3640"/>
              </a:lnSpc>
            </a:pPr>
            <a:r>
              <a:rPr lang="en-US" sz="2600">
                <a:solidFill>
                  <a:srgbClr val="0061D5"/>
                </a:solidFill>
                <a:latin typeface="Source Sans Pro 1"/>
              </a:rPr>
              <a:t>Administrative Updates</a:t>
            </a:r>
          </a:p>
        </p:txBody>
      </p:sp>
      <p:grpSp>
        <p:nvGrpSpPr>
          <p:cNvPr name="Group 7" id="7"/>
          <p:cNvGrpSpPr/>
          <p:nvPr/>
        </p:nvGrpSpPr>
        <p:grpSpPr>
          <a:xfrm rot="0">
            <a:off x="706647" y="4568229"/>
            <a:ext cx="4467711" cy="555431"/>
            <a:chOff x="0" y="0"/>
            <a:chExt cx="5956947" cy="740575"/>
          </a:xfrm>
        </p:grpSpPr>
        <p:sp>
          <p:nvSpPr>
            <p:cNvPr name="TextBox 8" id="8"/>
            <p:cNvSpPr txBox="true"/>
            <p:nvPr/>
          </p:nvSpPr>
          <p:spPr>
            <a:xfrm rot="0">
              <a:off x="0" y="-47625"/>
              <a:ext cx="5956947" cy="449792"/>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Fillable PDF Forms on vablet Web</a:t>
              </a:r>
            </a:p>
          </p:txBody>
        </p:sp>
        <p:sp>
          <p:nvSpPr>
            <p:cNvPr name="TextBox 9" id="9"/>
            <p:cNvSpPr txBox="true"/>
            <p:nvPr/>
          </p:nvSpPr>
          <p:spPr>
            <a:xfrm rot="0">
              <a:off x="0" y="334810"/>
              <a:ext cx="5956947" cy="40576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Use PDF forms on all versions of vablet </a:t>
              </a:r>
            </a:p>
          </p:txBody>
        </p:sp>
      </p:grpSp>
      <p:sp>
        <p:nvSpPr>
          <p:cNvPr name="TextBox 10" id="10"/>
          <p:cNvSpPr txBox="true"/>
          <p:nvPr/>
        </p:nvSpPr>
        <p:spPr>
          <a:xfrm rot="0">
            <a:off x="5180956" y="1790638"/>
            <a:ext cx="3512564" cy="349250"/>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Language File Settings </a:t>
            </a:r>
          </a:p>
        </p:txBody>
      </p:sp>
      <p:grpSp>
        <p:nvGrpSpPr>
          <p:cNvPr name="Group 11" id="11"/>
          <p:cNvGrpSpPr/>
          <p:nvPr/>
        </p:nvGrpSpPr>
        <p:grpSpPr>
          <a:xfrm rot="0">
            <a:off x="5178470" y="2617400"/>
            <a:ext cx="3739704" cy="1231290"/>
            <a:chOff x="0" y="0"/>
            <a:chExt cx="4986272" cy="1641720"/>
          </a:xfrm>
        </p:grpSpPr>
        <p:sp>
          <p:nvSpPr>
            <p:cNvPr name="TextBox 12" id="12"/>
            <p:cNvSpPr txBox="true"/>
            <p:nvPr/>
          </p:nvSpPr>
          <p:spPr>
            <a:xfrm rot="0">
              <a:off x="3315" y="-47625"/>
              <a:ext cx="4282996" cy="449792"/>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Capture Enhancements</a:t>
              </a:r>
            </a:p>
          </p:txBody>
        </p:sp>
        <p:sp>
          <p:nvSpPr>
            <p:cNvPr name="TextBox 13" id="13"/>
            <p:cNvSpPr txBox="true"/>
            <p:nvPr/>
          </p:nvSpPr>
          <p:spPr>
            <a:xfrm rot="0">
              <a:off x="0" y="397755"/>
              <a:ext cx="4986272" cy="124396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vablet Captures now support multiple or single (type form-like) responses and branding options.  </a:t>
              </a:r>
            </a:p>
          </p:txBody>
        </p:sp>
      </p:grpSp>
      <p:sp>
        <p:nvSpPr>
          <p:cNvPr name="TextBox 14" id="14"/>
          <p:cNvSpPr txBox="true"/>
          <p:nvPr/>
        </p:nvSpPr>
        <p:spPr>
          <a:xfrm rot="0">
            <a:off x="5174358" y="2092263"/>
            <a:ext cx="3912216" cy="316230"/>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Select the Language and Country</a:t>
            </a:r>
          </a:p>
        </p:txBody>
      </p:sp>
      <p:grpSp>
        <p:nvGrpSpPr>
          <p:cNvPr name="Group 15" id="15"/>
          <p:cNvGrpSpPr/>
          <p:nvPr/>
        </p:nvGrpSpPr>
        <p:grpSpPr>
          <a:xfrm rot="0">
            <a:off x="691598" y="3749215"/>
            <a:ext cx="4098474" cy="552314"/>
            <a:chOff x="0" y="0"/>
            <a:chExt cx="5464632" cy="736419"/>
          </a:xfrm>
        </p:grpSpPr>
        <p:sp>
          <p:nvSpPr>
            <p:cNvPr name="TextBox 16" id="16"/>
            <p:cNvSpPr txBox="true"/>
            <p:nvPr/>
          </p:nvSpPr>
          <p:spPr>
            <a:xfrm rot="0">
              <a:off x="0" y="330654"/>
              <a:ext cx="5444567" cy="40576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Help reps schedule follow-up meetings </a:t>
              </a:r>
            </a:p>
          </p:txBody>
        </p:sp>
        <p:sp>
          <p:nvSpPr>
            <p:cNvPr name="TextBox 17" id="17"/>
            <p:cNvSpPr txBox="true"/>
            <p:nvPr/>
          </p:nvSpPr>
          <p:spPr>
            <a:xfrm rot="0">
              <a:off x="7735" y="-47625"/>
              <a:ext cx="5456897" cy="449792"/>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Book a Meeting from a Meeting</a:t>
              </a:r>
            </a:p>
          </p:txBody>
        </p:sp>
      </p:grpSp>
      <p:sp>
        <p:nvSpPr>
          <p:cNvPr name="TextBox 18" id="18"/>
          <p:cNvSpPr txBox="true"/>
          <p:nvPr/>
        </p:nvSpPr>
        <p:spPr>
          <a:xfrm rot="0">
            <a:off x="682350" y="1790638"/>
            <a:ext cx="4092673" cy="349250"/>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iOS and iPadOS 17 compatible</a:t>
            </a:r>
          </a:p>
        </p:txBody>
      </p:sp>
      <p:sp>
        <p:nvSpPr>
          <p:cNvPr name="TextBox 19" id="19"/>
          <p:cNvSpPr txBox="true"/>
          <p:nvPr/>
        </p:nvSpPr>
        <p:spPr>
          <a:xfrm rot="0">
            <a:off x="697400" y="2143471"/>
            <a:ext cx="3917873" cy="63055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vablet works great with the latest iOS update, see which devices are supported </a:t>
            </a:r>
          </a:p>
        </p:txBody>
      </p:sp>
      <p:grpSp>
        <p:nvGrpSpPr>
          <p:cNvPr name="Group 20" id="20"/>
          <p:cNvGrpSpPr/>
          <p:nvPr/>
        </p:nvGrpSpPr>
        <p:grpSpPr>
          <a:xfrm rot="0">
            <a:off x="691598" y="6217765"/>
            <a:ext cx="4284715" cy="583020"/>
            <a:chOff x="0" y="0"/>
            <a:chExt cx="5712953" cy="777360"/>
          </a:xfrm>
        </p:grpSpPr>
        <p:sp>
          <p:nvSpPr>
            <p:cNvPr name="TextBox 21" id="21"/>
            <p:cNvSpPr txBox="true"/>
            <p:nvPr/>
          </p:nvSpPr>
          <p:spPr>
            <a:xfrm rot="0">
              <a:off x="0" y="-47625"/>
              <a:ext cx="5355059" cy="449792"/>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Windows Full Screen Mode</a:t>
              </a:r>
            </a:p>
          </p:txBody>
        </p:sp>
        <p:sp>
          <p:nvSpPr>
            <p:cNvPr name="TextBox 22" id="22"/>
            <p:cNvSpPr txBox="true"/>
            <p:nvPr/>
          </p:nvSpPr>
          <p:spPr>
            <a:xfrm rot="0">
              <a:off x="20065" y="371595"/>
              <a:ext cx="5692888" cy="40576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Available in vablet360 for Windows 10/11</a:t>
              </a:r>
            </a:p>
          </p:txBody>
        </p:sp>
      </p:grpSp>
      <p:grpSp>
        <p:nvGrpSpPr>
          <p:cNvPr name="Group 23" id="23"/>
          <p:cNvGrpSpPr/>
          <p:nvPr/>
        </p:nvGrpSpPr>
        <p:grpSpPr>
          <a:xfrm rot="0">
            <a:off x="7977525" y="6726456"/>
            <a:ext cx="1241325" cy="347506"/>
            <a:chOff x="0" y="0"/>
            <a:chExt cx="1655100" cy="463341"/>
          </a:xfrm>
        </p:grpSpPr>
        <p:sp>
          <p:nvSpPr>
            <p:cNvPr name="Freeform 24" id="24"/>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4"/>
              <a:stretch>
                <a:fillRect l="0" t="-256" r="-2" b="-266"/>
              </a:stretch>
            </a:blipFill>
          </p:spPr>
        </p:sp>
      </p:grpSp>
      <p:grpSp>
        <p:nvGrpSpPr>
          <p:cNvPr name="Group 25" id="25"/>
          <p:cNvGrpSpPr/>
          <p:nvPr/>
        </p:nvGrpSpPr>
        <p:grpSpPr>
          <a:xfrm rot="0">
            <a:off x="706647" y="5390360"/>
            <a:ext cx="4467711" cy="560705"/>
            <a:chOff x="0" y="0"/>
            <a:chExt cx="5956947" cy="747607"/>
          </a:xfrm>
        </p:grpSpPr>
        <p:sp>
          <p:nvSpPr>
            <p:cNvPr name="TextBox 26" id="26"/>
            <p:cNvSpPr txBox="true"/>
            <p:nvPr/>
          </p:nvSpPr>
          <p:spPr>
            <a:xfrm rot="0">
              <a:off x="0" y="341842"/>
              <a:ext cx="5216288" cy="405765"/>
            </a:xfrm>
            <a:prstGeom prst="rect">
              <a:avLst/>
            </a:prstGeom>
          </p:spPr>
          <p:txBody>
            <a:bodyPr anchor="t" rtlCol="false" tIns="0" lIns="0" bIns="0" rIns="0">
              <a:spAutoFit/>
            </a:bodyPr>
            <a:lstStyle/>
            <a:p>
              <a:pPr algn="l">
                <a:lnSpc>
                  <a:spcPts val="2520"/>
                </a:lnSpc>
              </a:pPr>
              <a:r>
                <a:rPr lang="en-US" sz="1800">
                  <a:solidFill>
                    <a:srgbClr val="000000"/>
                  </a:solidFill>
                  <a:latin typeface="Source Sans Pro 2"/>
                </a:rPr>
                <a:t>Find files using our new options</a:t>
              </a:r>
            </a:p>
          </p:txBody>
        </p:sp>
        <p:sp>
          <p:nvSpPr>
            <p:cNvPr name="TextBox 27" id="27"/>
            <p:cNvSpPr txBox="true"/>
            <p:nvPr/>
          </p:nvSpPr>
          <p:spPr>
            <a:xfrm rot="0">
              <a:off x="0" y="-47625"/>
              <a:ext cx="5956947" cy="449792"/>
            </a:xfrm>
            <a:prstGeom prst="rect">
              <a:avLst/>
            </a:prstGeom>
          </p:spPr>
          <p:txBody>
            <a:bodyPr anchor="t" rtlCol="false" tIns="0" lIns="0" bIns="0" rIns="0">
              <a:spAutoFit/>
            </a:bodyPr>
            <a:lstStyle/>
            <a:p>
              <a:pPr algn="l">
                <a:lnSpc>
                  <a:spcPts val="2800"/>
                </a:lnSpc>
              </a:pPr>
              <a:r>
                <a:rPr lang="en-US" sz="2000">
                  <a:solidFill>
                    <a:srgbClr val="000000"/>
                  </a:solidFill>
                  <a:latin typeface="Source Sans Pro 1"/>
                </a:rPr>
                <a:t>Search by Language and Country </a:t>
              </a:r>
            </a:p>
          </p:txBody>
        </p:sp>
      </p:grpSp>
      <p:grpSp>
        <p:nvGrpSpPr>
          <p:cNvPr name="Group 28" id="28"/>
          <p:cNvGrpSpPr/>
          <p:nvPr/>
        </p:nvGrpSpPr>
        <p:grpSpPr>
          <a:xfrm rot="0">
            <a:off x="6787080" y="5430900"/>
            <a:ext cx="2204455" cy="678884"/>
            <a:chOff x="0" y="0"/>
            <a:chExt cx="2939274" cy="905178"/>
          </a:xfrm>
        </p:grpSpPr>
        <p:grpSp>
          <p:nvGrpSpPr>
            <p:cNvPr name="Group 29" id="29"/>
            <p:cNvGrpSpPr/>
            <p:nvPr/>
          </p:nvGrpSpPr>
          <p:grpSpPr>
            <a:xfrm rot="0">
              <a:off x="0" y="0"/>
              <a:ext cx="2939274" cy="905178"/>
              <a:chOff x="0" y="0"/>
              <a:chExt cx="816465" cy="251438"/>
            </a:xfrm>
          </p:grpSpPr>
          <p:sp>
            <p:nvSpPr>
              <p:cNvPr name="Freeform 30" id="30"/>
              <p:cNvSpPr/>
              <p:nvPr/>
            </p:nvSpPr>
            <p:spPr>
              <a:xfrm flipH="false" flipV="false" rot="0">
                <a:off x="0" y="0"/>
                <a:ext cx="816465" cy="251438"/>
              </a:xfrm>
              <a:custGeom>
                <a:avLst/>
                <a:gdLst/>
                <a:ahLst/>
                <a:cxnLst/>
                <a:rect r="r" b="b" t="t" l="l"/>
                <a:pathLst>
                  <a:path h="251438" w="816465">
                    <a:moveTo>
                      <a:pt x="125719" y="0"/>
                    </a:moveTo>
                    <a:lnTo>
                      <a:pt x="690746" y="0"/>
                    </a:lnTo>
                    <a:cubicBezTo>
                      <a:pt x="760179" y="0"/>
                      <a:pt x="816465" y="56286"/>
                      <a:pt x="816465" y="125719"/>
                    </a:cubicBezTo>
                    <a:lnTo>
                      <a:pt x="816465" y="125719"/>
                    </a:lnTo>
                    <a:cubicBezTo>
                      <a:pt x="816465" y="195152"/>
                      <a:pt x="760179" y="251438"/>
                      <a:pt x="690746" y="251438"/>
                    </a:cubicBezTo>
                    <a:lnTo>
                      <a:pt x="125719" y="251438"/>
                    </a:lnTo>
                    <a:cubicBezTo>
                      <a:pt x="56286" y="251438"/>
                      <a:pt x="0" y="195152"/>
                      <a:pt x="0" y="125719"/>
                    </a:cubicBezTo>
                    <a:lnTo>
                      <a:pt x="0" y="125719"/>
                    </a:lnTo>
                    <a:cubicBezTo>
                      <a:pt x="0" y="56286"/>
                      <a:pt x="56286" y="0"/>
                      <a:pt x="125719" y="0"/>
                    </a:cubicBezTo>
                    <a:close/>
                  </a:path>
                </a:pathLst>
              </a:custGeom>
              <a:solidFill>
                <a:srgbClr val="A2DC26"/>
              </a:solidFill>
            </p:spPr>
          </p:sp>
          <p:sp>
            <p:nvSpPr>
              <p:cNvPr name="TextBox 31" id="31"/>
              <p:cNvSpPr txBox="true"/>
              <p:nvPr/>
            </p:nvSpPr>
            <p:spPr>
              <a:xfrm>
                <a:off x="0" y="-47625"/>
                <a:ext cx="812800" cy="860425"/>
              </a:xfrm>
              <a:prstGeom prst="rect">
                <a:avLst/>
              </a:prstGeom>
            </p:spPr>
            <p:txBody>
              <a:bodyPr anchor="ctr" rtlCol="false" tIns="50800" lIns="50800" bIns="50800" rIns="50800"/>
              <a:lstStyle/>
              <a:p>
                <a:pPr algn="ctr">
                  <a:lnSpc>
                    <a:spcPts val="2520"/>
                  </a:lnSpc>
                </a:pPr>
              </a:p>
            </p:txBody>
          </p:sp>
        </p:grpSp>
        <p:sp>
          <p:nvSpPr>
            <p:cNvPr name="TextBox 32" id="32"/>
            <p:cNvSpPr txBox="true"/>
            <p:nvPr/>
          </p:nvSpPr>
          <p:spPr>
            <a:xfrm rot="0">
              <a:off x="365308" y="203881"/>
              <a:ext cx="2173615" cy="449791"/>
            </a:xfrm>
            <a:prstGeom prst="rect">
              <a:avLst/>
            </a:prstGeom>
          </p:spPr>
          <p:txBody>
            <a:bodyPr anchor="t" rtlCol="false" tIns="0" lIns="0" bIns="0" rIns="0">
              <a:spAutoFit/>
            </a:bodyPr>
            <a:lstStyle/>
            <a:p>
              <a:pPr>
                <a:lnSpc>
                  <a:spcPts val="2800"/>
                </a:lnSpc>
              </a:pPr>
              <a:r>
                <a:rPr lang="en-US" sz="2000">
                  <a:solidFill>
                    <a:srgbClr val="02137D"/>
                  </a:solidFill>
                  <a:latin typeface="Source Sans Pro 1"/>
                </a:rPr>
                <a:t>LEARN MORE</a:t>
              </a:r>
            </a:p>
          </p:txBody>
        </p:sp>
        <p:sp>
          <p:nvSpPr>
            <p:cNvPr name="AutoShape 33" id="33"/>
            <p:cNvSpPr/>
            <p:nvPr/>
          </p:nvSpPr>
          <p:spPr>
            <a:xfrm>
              <a:off x="2343233" y="452589"/>
              <a:ext cx="230733" cy="0"/>
            </a:xfrm>
            <a:prstGeom prst="line">
              <a:avLst/>
            </a:prstGeom>
            <a:ln cap="flat" w="50800">
              <a:solidFill>
                <a:srgbClr val="02137D"/>
              </a:solidFill>
              <a:prstDash val="solid"/>
              <a:headEnd type="none" len="sm" w="sm"/>
              <a:tailEnd type="arrow" len="sm" w="med"/>
            </a:ln>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976008" y="3431946"/>
            <a:ext cx="1001517" cy="972488"/>
            <a:chOff x="0" y="0"/>
            <a:chExt cx="1335356" cy="1296651"/>
          </a:xfrm>
        </p:grpSpPr>
        <p:sp>
          <p:nvSpPr>
            <p:cNvPr name="Freeform 3" id="3"/>
            <p:cNvSpPr/>
            <p:nvPr/>
          </p:nvSpPr>
          <p:spPr>
            <a:xfrm flipH="false" flipV="false" rot="0">
              <a:off x="0" y="0"/>
              <a:ext cx="1335405" cy="1296670"/>
            </a:xfrm>
            <a:custGeom>
              <a:avLst/>
              <a:gdLst/>
              <a:ahLst/>
              <a:cxnLst/>
              <a:rect r="r" b="b" t="t" l="l"/>
              <a:pathLst>
                <a:path h="1296670" w="1335405">
                  <a:moveTo>
                    <a:pt x="0" y="0"/>
                  </a:moveTo>
                  <a:lnTo>
                    <a:pt x="1335405" y="0"/>
                  </a:lnTo>
                  <a:lnTo>
                    <a:pt x="1335405" y="1296670"/>
                  </a:lnTo>
                  <a:lnTo>
                    <a:pt x="0" y="1296670"/>
                  </a:lnTo>
                  <a:lnTo>
                    <a:pt x="0" y="0"/>
                  </a:lnTo>
                  <a:close/>
                </a:path>
              </a:pathLst>
            </a:custGeom>
            <a:blipFill>
              <a:blip r:embed="rId3"/>
              <a:stretch>
                <a:fillRect l="-155" t="0" r="-152" b="1"/>
              </a:stretch>
            </a:blipFill>
          </p:spPr>
        </p:sp>
      </p:grpSp>
      <p:grpSp>
        <p:nvGrpSpPr>
          <p:cNvPr name="Group 4" id="4"/>
          <p:cNvGrpSpPr/>
          <p:nvPr/>
        </p:nvGrpSpPr>
        <p:grpSpPr>
          <a:xfrm rot="0">
            <a:off x="1386448" y="2282882"/>
            <a:ext cx="5110265" cy="2060481"/>
            <a:chOff x="0" y="0"/>
            <a:chExt cx="7919859" cy="3193321"/>
          </a:xfrm>
        </p:grpSpPr>
        <p:sp>
          <p:nvSpPr>
            <p:cNvPr name="Freeform 5" id="5"/>
            <p:cNvSpPr/>
            <p:nvPr/>
          </p:nvSpPr>
          <p:spPr>
            <a:xfrm flipH="false" flipV="false" rot="0">
              <a:off x="0" y="0"/>
              <a:ext cx="7919847" cy="3193288"/>
            </a:xfrm>
            <a:custGeom>
              <a:avLst/>
              <a:gdLst/>
              <a:ahLst/>
              <a:cxnLst/>
              <a:rect r="r" b="b" t="t" l="l"/>
              <a:pathLst>
                <a:path h="3193288" w="7919847">
                  <a:moveTo>
                    <a:pt x="0" y="0"/>
                  </a:moveTo>
                  <a:lnTo>
                    <a:pt x="7919847" y="0"/>
                  </a:lnTo>
                  <a:lnTo>
                    <a:pt x="7919847" y="3193288"/>
                  </a:lnTo>
                  <a:lnTo>
                    <a:pt x="0" y="3193288"/>
                  </a:lnTo>
                  <a:lnTo>
                    <a:pt x="0" y="0"/>
                  </a:lnTo>
                  <a:close/>
                </a:path>
              </a:pathLst>
            </a:custGeom>
            <a:blipFill>
              <a:blip r:embed="rId4"/>
              <a:stretch>
                <a:fillRect l="0" t="0" r="0" b="-1"/>
              </a:stretch>
            </a:blipFill>
          </p:spPr>
        </p:sp>
      </p:grpSp>
      <p:grpSp>
        <p:nvGrpSpPr>
          <p:cNvPr name="Group 6" id="6"/>
          <p:cNvGrpSpPr/>
          <p:nvPr/>
        </p:nvGrpSpPr>
        <p:grpSpPr>
          <a:xfrm rot="0">
            <a:off x="1386448" y="4584036"/>
            <a:ext cx="5103242" cy="1513847"/>
            <a:chOff x="0" y="0"/>
            <a:chExt cx="7910495" cy="2346603"/>
          </a:xfrm>
        </p:grpSpPr>
        <p:sp>
          <p:nvSpPr>
            <p:cNvPr name="Freeform 7" id="7"/>
            <p:cNvSpPr/>
            <p:nvPr/>
          </p:nvSpPr>
          <p:spPr>
            <a:xfrm flipH="false" flipV="false" rot="0">
              <a:off x="0" y="0"/>
              <a:ext cx="7910449" cy="2346579"/>
            </a:xfrm>
            <a:custGeom>
              <a:avLst/>
              <a:gdLst/>
              <a:ahLst/>
              <a:cxnLst/>
              <a:rect r="r" b="b" t="t" l="l"/>
              <a:pathLst>
                <a:path h="2346579" w="7910449">
                  <a:moveTo>
                    <a:pt x="0" y="0"/>
                  </a:moveTo>
                  <a:lnTo>
                    <a:pt x="7910449" y="0"/>
                  </a:lnTo>
                  <a:lnTo>
                    <a:pt x="7910449" y="2346579"/>
                  </a:lnTo>
                  <a:lnTo>
                    <a:pt x="0" y="2346579"/>
                  </a:lnTo>
                  <a:lnTo>
                    <a:pt x="0" y="0"/>
                  </a:lnTo>
                  <a:close/>
                </a:path>
              </a:pathLst>
            </a:custGeom>
            <a:blipFill>
              <a:blip r:embed="rId5"/>
              <a:stretch>
                <a:fillRect l="0" t="0" r="0" b="-1"/>
              </a:stretch>
            </a:blipFill>
          </p:spPr>
        </p:sp>
      </p:grpSp>
      <p:sp>
        <p:nvSpPr>
          <p:cNvPr name="TextBox 8" id="8"/>
          <p:cNvSpPr txBox="true"/>
          <p:nvPr/>
        </p:nvSpPr>
        <p:spPr>
          <a:xfrm rot="0">
            <a:off x="684616" y="547975"/>
            <a:ext cx="7781547" cy="561950"/>
          </a:xfrm>
          <a:prstGeom prst="rect">
            <a:avLst/>
          </a:prstGeom>
        </p:spPr>
        <p:txBody>
          <a:bodyPr anchor="t" rtlCol="false" tIns="0" lIns="0" bIns="0" rIns="0">
            <a:spAutoFit/>
          </a:bodyPr>
          <a:lstStyle/>
          <a:p>
            <a:pPr algn="l">
              <a:lnSpc>
                <a:spcPts val="4391"/>
              </a:lnSpc>
            </a:pPr>
            <a:r>
              <a:rPr lang="en-US" sz="3659">
                <a:solidFill>
                  <a:srgbClr val="0061D5"/>
                </a:solidFill>
                <a:latin typeface="Source Sans Pro 1"/>
              </a:rPr>
              <a:t>iOS and iPadOS 17 compatible</a:t>
            </a:r>
          </a:p>
        </p:txBody>
      </p:sp>
      <p:sp>
        <p:nvSpPr>
          <p:cNvPr name="TextBox 9" id="9"/>
          <p:cNvSpPr txBox="true"/>
          <p:nvPr/>
        </p:nvSpPr>
        <p:spPr>
          <a:xfrm rot="0">
            <a:off x="731520" y="1105584"/>
            <a:ext cx="7884538" cy="784224"/>
          </a:xfrm>
          <a:prstGeom prst="rect">
            <a:avLst/>
          </a:prstGeom>
        </p:spPr>
        <p:txBody>
          <a:bodyPr anchor="t" rtlCol="false" tIns="0" lIns="0" bIns="0" rIns="0">
            <a:spAutoFit/>
          </a:bodyPr>
          <a:lstStyle/>
          <a:p>
            <a:pPr algn="l">
              <a:lnSpc>
                <a:spcPts val="3200"/>
              </a:lnSpc>
            </a:pPr>
            <a:r>
              <a:rPr lang="en-US" sz="2000">
                <a:solidFill>
                  <a:srgbClr val="000000"/>
                </a:solidFill>
                <a:latin typeface="Source Sans Pro 2"/>
              </a:rPr>
              <a:t>We highly recommend updating your device to the current version of iOS or iPadOS 17. vablet and vablet360 work great with 16/17.</a:t>
            </a:r>
          </a:p>
        </p:txBody>
      </p:sp>
      <p:grpSp>
        <p:nvGrpSpPr>
          <p:cNvPr name="Group 10" id="10"/>
          <p:cNvGrpSpPr/>
          <p:nvPr/>
        </p:nvGrpSpPr>
        <p:grpSpPr>
          <a:xfrm rot="0">
            <a:off x="7977525" y="6726456"/>
            <a:ext cx="1241325" cy="347506"/>
            <a:chOff x="0" y="0"/>
            <a:chExt cx="1655100" cy="463341"/>
          </a:xfrm>
        </p:grpSpPr>
        <p:sp>
          <p:nvSpPr>
            <p:cNvPr name="Freeform 11" id="11"/>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6"/>
              <a:stretch>
                <a:fillRect l="0" t="-256" r="-2" b="-266"/>
              </a:stretch>
            </a:blipFill>
          </p:spPr>
        </p:sp>
      </p:grpSp>
      <p:grpSp>
        <p:nvGrpSpPr>
          <p:cNvPr name="Group 12" id="12"/>
          <p:cNvGrpSpPr/>
          <p:nvPr/>
        </p:nvGrpSpPr>
        <p:grpSpPr>
          <a:xfrm rot="0">
            <a:off x="-1769808" y="5217940"/>
            <a:ext cx="3924849" cy="3996803"/>
            <a:chOff x="0" y="0"/>
            <a:chExt cx="5233132" cy="5329071"/>
          </a:xfrm>
        </p:grpSpPr>
        <p:grpSp>
          <p:nvGrpSpPr>
            <p:cNvPr name="Group 13" id="13"/>
            <p:cNvGrpSpPr/>
            <p:nvPr/>
          </p:nvGrpSpPr>
          <p:grpSpPr>
            <a:xfrm rot="-5166913">
              <a:off x="1147103" y="1572793"/>
              <a:ext cx="3317465" cy="2926080"/>
              <a:chOff x="0" y="0"/>
              <a:chExt cx="921518" cy="812800"/>
            </a:xfrm>
          </p:grpSpPr>
          <p:sp>
            <p:nvSpPr>
              <p:cNvPr name="Freeform 14" id="14"/>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061D5">
                  <a:alpha val="73725"/>
                </a:srgbClr>
              </a:solidFill>
            </p:spPr>
          </p:sp>
          <p:sp>
            <p:nvSpPr>
              <p:cNvPr name="TextBox 15" id="15"/>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6" id="16"/>
            <p:cNvGrpSpPr/>
            <p:nvPr/>
          </p:nvGrpSpPr>
          <p:grpSpPr>
            <a:xfrm rot="-5166913">
              <a:off x="2002342" y="2111989"/>
              <a:ext cx="3317465" cy="2926080"/>
              <a:chOff x="0" y="0"/>
              <a:chExt cx="921518" cy="812800"/>
            </a:xfrm>
          </p:grpSpPr>
          <p:sp>
            <p:nvSpPr>
              <p:cNvPr name="Freeform 17" id="17"/>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2137D">
                  <a:alpha val="73725"/>
                </a:srgbClr>
              </a:solidFill>
            </p:spPr>
          </p:sp>
          <p:sp>
            <p:nvSpPr>
              <p:cNvPr name="TextBox 18" id="18"/>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9" id="19"/>
            <p:cNvGrpSpPr/>
            <p:nvPr/>
          </p:nvGrpSpPr>
          <p:grpSpPr>
            <a:xfrm rot="-6447148">
              <a:off x="234436" y="558122"/>
              <a:ext cx="3317465" cy="2926080"/>
              <a:chOff x="0" y="0"/>
              <a:chExt cx="921518" cy="812800"/>
            </a:xfrm>
          </p:grpSpPr>
          <p:sp>
            <p:nvSpPr>
              <p:cNvPr name="Freeform 20" id="20"/>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6714E3">
                  <a:alpha val="73725"/>
                </a:srgbClr>
              </a:solidFill>
            </p:spPr>
          </p:sp>
          <p:sp>
            <p:nvSpPr>
              <p:cNvPr name="TextBox 21" id="21"/>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5879" y="2018198"/>
            <a:ext cx="4851660" cy="3636723"/>
            <a:chOff x="0" y="0"/>
            <a:chExt cx="6468880" cy="4848964"/>
          </a:xfrm>
        </p:grpSpPr>
        <p:sp>
          <p:nvSpPr>
            <p:cNvPr name="Freeform 3" id="3"/>
            <p:cNvSpPr/>
            <p:nvPr/>
          </p:nvSpPr>
          <p:spPr>
            <a:xfrm flipH="false" flipV="false" rot="0">
              <a:off x="0" y="0"/>
              <a:ext cx="6468872" cy="4848987"/>
            </a:xfrm>
            <a:custGeom>
              <a:avLst/>
              <a:gdLst/>
              <a:ahLst/>
              <a:cxnLst/>
              <a:rect r="r" b="b" t="t" l="l"/>
              <a:pathLst>
                <a:path h="4848987" w="6468872">
                  <a:moveTo>
                    <a:pt x="0" y="0"/>
                  </a:moveTo>
                  <a:lnTo>
                    <a:pt x="6468872" y="0"/>
                  </a:lnTo>
                  <a:lnTo>
                    <a:pt x="6468872" y="4848987"/>
                  </a:lnTo>
                  <a:lnTo>
                    <a:pt x="0" y="4848987"/>
                  </a:lnTo>
                  <a:lnTo>
                    <a:pt x="0" y="0"/>
                  </a:lnTo>
                  <a:close/>
                </a:path>
              </a:pathLst>
            </a:custGeom>
            <a:blipFill>
              <a:blip r:embed="rId2"/>
              <a:stretch>
                <a:fillRect l="0" t="-27" r="0" b="-27"/>
              </a:stretch>
            </a:blipFill>
          </p:spPr>
        </p:sp>
      </p:grpSp>
      <p:sp>
        <p:nvSpPr>
          <p:cNvPr name="TextBox 4" id="4"/>
          <p:cNvSpPr txBox="true"/>
          <p:nvPr/>
        </p:nvSpPr>
        <p:spPr>
          <a:xfrm rot="0">
            <a:off x="731520" y="617220"/>
            <a:ext cx="758718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Book a Meeting from a Meeting </a:t>
            </a:r>
          </a:p>
        </p:txBody>
      </p:sp>
      <p:sp>
        <p:nvSpPr>
          <p:cNvPr name="TextBox 5" id="5"/>
          <p:cNvSpPr txBox="true"/>
          <p:nvPr/>
        </p:nvSpPr>
        <p:spPr>
          <a:xfrm rot="0">
            <a:off x="731520" y="1185545"/>
            <a:ext cx="8476019" cy="339700"/>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Schedule a follow-up meeting, from your device, before a current meeting ends.</a:t>
            </a:r>
          </a:p>
        </p:txBody>
      </p:sp>
      <p:sp>
        <p:nvSpPr>
          <p:cNvPr name="TextBox 6" id="6"/>
          <p:cNvSpPr txBox="true"/>
          <p:nvPr/>
        </p:nvSpPr>
        <p:spPr>
          <a:xfrm rot="0">
            <a:off x="729410" y="1970573"/>
            <a:ext cx="3057314" cy="455295"/>
          </a:xfrm>
          <a:prstGeom prst="rect">
            <a:avLst/>
          </a:prstGeom>
        </p:spPr>
        <p:txBody>
          <a:bodyPr anchor="t" rtlCol="false" tIns="0" lIns="0" bIns="0" rIns="0">
            <a:spAutoFit/>
          </a:bodyPr>
          <a:lstStyle/>
          <a:p>
            <a:pPr>
              <a:lnSpc>
                <a:spcPts val="3780"/>
              </a:lnSpc>
            </a:pPr>
            <a:r>
              <a:rPr lang="en-US" sz="2700">
                <a:solidFill>
                  <a:srgbClr val="0061D5"/>
                </a:solidFill>
                <a:latin typeface="Source Sans Pro 1"/>
              </a:rPr>
              <a:t>Instructions</a:t>
            </a:r>
          </a:p>
        </p:txBody>
      </p:sp>
      <p:sp>
        <p:nvSpPr>
          <p:cNvPr name="TextBox 7" id="7"/>
          <p:cNvSpPr txBox="true"/>
          <p:nvPr/>
        </p:nvSpPr>
        <p:spPr>
          <a:xfrm rot="0">
            <a:off x="767739" y="2553206"/>
            <a:ext cx="3154969" cy="3257550"/>
          </a:xfrm>
          <a:prstGeom prst="rect">
            <a:avLst/>
          </a:prstGeom>
        </p:spPr>
        <p:txBody>
          <a:bodyPr anchor="t" rtlCol="false" tIns="0" lIns="0" bIns="0" rIns="0">
            <a:spAutoFit/>
          </a:bodyPr>
          <a:lstStyle/>
          <a:p>
            <a:pPr algn="l" marL="241300" indent="-120650" lvl="1">
              <a:lnSpc>
                <a:spcPts val="2400"/>
              </a:lnSpc>
              <a:buFont typeface="Arial"/>
              <a:buChar char="•"/>
            </a:pPr>
            <a:r>
              <a:rPr lang="en-US" sz="2000" spc="-79">
                <a:solidFill>
                  <a:srgbClr val="000000"/>
                </a:solidFill>
                <a:latin typeface="Source Sans Pro 2"/>
              </a:rPr>
              <a:t>Tag a file or files</a:t>
            </a:r>
          </a:p>
          <a:p>
            <a:pPr algn="l" marL="241300" indent="-120650" lvl="1">
              <a:lnSpc>
                <a:spcPts val="2400"/>
              </a:lnSpc>
              <a:buFont typeface="Arial"/>
              <a:buChar char="•"/>
            </a:pPr>
            <a:r>
              <a:rPr lang="en-US" sz="2000" spc="-79">
                <a:solidFill>
                  <a:srgbClr val="000000"/>
                </a:solidFill>
                <a:latin typeface="Source Sans Pro 2"/>
              </a:rPr>
              <a:t>Open the options menu and select Email</a:t>
            </a:r>
          </a:p>
          <a:p>
            <a:pPr algn="l" marL="241300" indent="-120650" lvl="1">
              <a:lnSpc>
                <a:spcPts val="2400"/>
              </a:lnSpc>
              <a:buFont typeface="Arial"/>
              <a:buChar char="•"/>
            </a:pPr>
            <a:r>
              <a:rPr lang="en-US" sz="2000" spc="-79">
                <a:solidFill>
                  <a:srgbClr val="000000"/>
                </a:solidFill>
                <a:latin typeface="Source Sans Pro 2"/>
              </a:rPr>
              <a:t>Tap on the Meeting icon</a:t>
            </a:r>
          </a:p>
          <a:p>
            <a:pPr algn="l" marL="241300" indent="-120650" lvl="1">
              <a:lnSpc>
                <a:spcPts val="2400"/>
              </a:lnSpc>
              <a:buFont typeface="Arial"/>
              <a:buChar char="•"/>
            </a:pPr>
            <a:r>
              <a:rPr lang="en-US" sz="2000" spc="-79">
                <a:solidFill>
                  <a:srgbClr val="000000"/>
                </a:solidFill>
                <a:latin typeface="Source Sans Pro 2"/>
              </a:rPr>
              <a:t>Select a Date, Time, and Duration, and tap “SET”</a:t>
            </a:r>
          </a:p>
          <a:p>
            <a:pPr algn="l" marL="241300" indent="-120650" lvl="1">
              <a:lnSpc>
                <a:spcPts val="2400"/>
              </a:lnSpc>
              <a:buFont typeface="Arial"/>
              <a:buChar char="•"/>
            </a:pPr>
            <a:r>
              <a:rPr lang="en-US" sz="2000" spc="-79">
                <a:solidFill>
                  <a:srgbClr val="000000"/>
                </a:solidFill>
                <a:latin typeface="Source Sans Pro 2"/>
              </a:rPr>
              <a:t>Add desired recipients and an invitation will be sent immediately, via email, along with the selected file(s) or template.</a:t>
            </a:r>
          </a:p>
        </p:txBody>
      </p:sp>
      <p:sp>
        <p:nvSpPr>
          <p:cNvPr name="TextBox 8" id="8"/>
          <p:cNvSpPr txBox="true"/>
          <p:nvPr/>
        </p:nvSpPr>
        <p:spPr>
          <a:xfrm rot="0">
            <a:off x="3980920" y="6536055"/>
            <a:ext cx="1791759" cy="438785"/>
          </a:xfrm>
          <a:prstGeom prst="rect">
            <a:avLst/>
          </a:prstGeom>
        </p:spPr>
        <p:txBody>
          <a:bodyPr anchor="t" rtlCol="false" tIns="0" lIns="0" bIns="0" rIns="0">
            <a:spAutoFit/>
          </a:bodyPr>
          <a:lstStyle/>
          <a:p>
            <a:pPr algn="l">
              <a:lnSpc>
                <a:spcPts val="3640"/>
              </a:lnSpc>
            </a:pPr>
            <a:r>
              <a:rPr lang="en-US" sz="2600">
                <a:solidFill>
                  <a:srgbClr val="A2DC26"/>
                </a:solidFill>
                <a:latin typeface="Source Sans Pro 1"/>
              </a:rPr>
              <a:t>App Update</a:t>
            </a:r>
          </a:p>
        </p:txBody>
      </p:sp>
      <p:grpSp>
        <p:nvGrpSpPr>
          <p:cNvPr name="Group 9" id="9"/>
          <p:cNvGrpSpPr/>
          <p:nvPr/>
        </p:nvGrpSpPr>
        <p:grpSpPr>
          <a:xfrm rot="0">
            <a:off x="7977525" y="6726456"/>
            <a:ext cx="1241325" cy="347506"/>
            <a:chOff x="0" y="0"/>
            <a:chExt cx="1655100" cy="463341"/>
          </a:xfrm>
        </p:grpSpPr>
        <p:sp>
          <p:nvSpPr>
            <p:cNvPr name="Freeform 10" id="10"/>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3"/>
              <a:stretch>
                <a:fillRect l="0" t="-256" r="-2" b="-266"/>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66882" y="1940728"/>
            <a:ext cx="3107087" cy="4049570"/>
            <a:chOff x="0" y="0"/>
            <a:chExt cx="3244891" cy="4229173"/>
          </a:xfrm>
        </p:grpSpPr>
        <p:sp>
          <p:nvSpPr>
            <p:cNvPr name="Freeform 3" id="3"/>
            <p:cNvSpPr/>
            <p:nvPr/>
          </p:nvSpPr>
          <p:spPr>
            <a:xfrm flipH="false" flipV="false" rot="0">
              <a:off x="0" y="0"/>
              <a:ext cx="3244850" cy="4229227"/>
            </a:xfrm>
            <a:custGeom>
              <a:avLst/>
              <a:gdLst/>
              <a:ahLst/>
              <a:cxnLst/>
              <a:rect r="r" b="b" t="t" l="l"/>
              <a:pathLst>
                <a:path h="4229227" w="3244850">
                  <a:moveTo>
                    <a:pt x="0" y="0"/>
                  </a:moveTo>
                  <a:lnTo>
                    <a:pt x="3244850" y="0"/>
                  </a:lnTo>
                  <a:lnTo>
                    <a:pt x="3244850" y="4229227"/>
                  </a:lnTo>
                  <a:lnTo>
                    <a:pt x="0" y="4229227"/>
                  </a:lnTo>
                  <a:lnTo>
                    <a:pt x="0" y="0"/>
                  </a:lnTo>
                  <a:close/>
                </a:path>
              </a:pathLst>
            </a:custGeom>
            <a:blipFill>
              <a:blip r:embed="rId2"/>
              <a:stretch>
                <a:fillRect l="0" t="-85" r="-1" b="-83"/>
              </a:stretch>
            </a:blipFill>
          </p:spPr>
        </p:sp>
      </p:grpSp>
      <p:sp>
        <p:nvSpPr>
          <p:cNvPr name="TextBox 4" id="4"/>
          <p:cNvSpPr txBox="true"/>
          <p:nvPr/>
        </p:nvSpPr>
        <p:spPr>
          <a:xfrm rot="0">
            <a:off x="731520" y="514337"/>
            <a:ext cx="839497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Fillable PDF Forms (on vablet Web)</a:t>
            </a:r>
          </a:p>
        </p:txBody>
      </p:sp>
      <p:sp>
        <p:nvSpPr>
          <p:cNvPr name="TextBox 5" id="5"/>
          <p:cNvSpPr txBox="true"/>
          <p:nvPr/>
        </p:nvSpPr>
        <p:spPr>
          <a:xfrm rot="0">
            <a:off x="713601" y="1082507"/>
            <a:ext cx="7593683" cy="339700"/>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 Fillable PDF Forms are available across all vablet versions </a:t>
            </a:r>
          </a:p>
        </p:txBody>
      </p:sp>
      <p:sp>
        <p:nvSpPr>
          <p:cNvPr name="TextBox 6" id="6"/>
          <p:cNvSpPr txBox="true"/>
          <p:nvPr/>
        </p:nvSpPr>
        <p:spPr>
          <a:xfrm rot="0">
            <a:off x="742830" y="1612707"/>
            <a:ext cx="3155430" cy="455295"/>
          </a:xfrm>
          <a:prstGeom prst="rect">
            <a:avLst/>
          </a:prstGeom>
        </p:spPr>
        <p:txBody>
          <a:bodyPr anchor="t" rtlCol="false" tIns="0" lIns="0" bIns="0" rIns="0">
            <a:spAutoFit/>
          </a:bodyPr>
          <a:lstStyle/>
          <a:p>
            <a:pPr algn="l">
              <a:lnSpc>
                <a:spcPts val="3780"/>
              </a:lnSpc>
            </a:pPr>
            <a:r>
              <a:rPr lang="en-US" sz="2700">
                <a:solidFill>
                  <a:srgbClr val="0061D5"/>
                </a:solidFill>
                <a:latin typeface="Source Sans Pro 1"/>
              </a:rPr>
              <a:t>Use Cases</a:t>
            </a:r>
          </a:p>
        </p:txBody>
      </p:sp>
      <p:sp>
        <p:nvSpPr>
          <p:cNvPr name="TextBox 7" id="7"/>
          <p:cNvSpPr txBox="true"/>
          <p:nvPr/>
        </p:nvSpPr>
        <p:spPr>
          <a:xfrm rot="0">
            <a:off x="742830" y="2058477"/>
            <a:ext cx="5366902" cy="4218661"/>
          </a:xfrm>
          <a:prstGeom prst="rect">
            <a:avLst/>
          </a:prstGeom>
        </p:spPr>
        <p:txBody>
          <a:bodyPr anchor="t" rtlCol="false" tIns="0" lIns="0" bIns="0" rIns="0">
            <a:spAutoFit/>
          </a:bodyPr>
          <a:lstStyle/>
          <a:p>
            <a:pPr algn="l" marL="229114" indent="-114557" lvl="1">
              <a:lnSpc>
                <a:spcPts val="2811"/>
              </a:lnSpc>
              <a:buFont typeface="Arial"/>
              <a:buChar char="•"/>
            </a:pPr>
            <a:r>
              <a:rPr lang="en-US" sz="1899">
                <a:solidFill>
                  <a:srgbClr val="000000"/>
                </a:solidFill>
                <a:latin typeface="Source Sans Pro 2"/>
              </a:rPr>
              <a:t>vablet supports two types of data capture forms: HTML and PDF.</a:t>
            </a:r>
          </a:p>
          <a:p>
            <a:pPr algn="l" marL="229114" indent="-114557" lvl="1">
              <a:lnSpc>
                <a:spcPts val="2811"/>
              </a:lnSpc>
              <a:buFont typeface="Arial"/>
              <a:buChar char="•"/>
            </a:pPr>
            <a:r>
              <a:rPr lang="en-US" sz="1899">
                <a:solidFill>
                  <a:srgbClr val="000000"/>
                </a:solidFill>
                <a:latin typeface="Source Sans Pro 2"/>
              </a:rPr>
              <a:t>Both are uploaded via Capture and can be viewed on vablet iOS/Windows/Android/Web.</a:t>
            </a:r>
          </a:p>
          <a:p>
            <a:pPr algn="l" marL="229114" indent="-114557" lvl="1">
              <a:lnSpc>
                <a:spcPts val="2811"/>
              </a:lnSpc>
              <a:buFont typeface="Arial"/>
              <a:buChar char="•"/>
            </a:pPr>
            <a:r>
              <a:rPr lang="en-US" sz="1899">
                <a:solidFill>
                  <a:srgbClr val="000000"/>
                </a:solidFill>
                <a:latin typeface="Source Sans Pro 2"/>
              </a:rPr>
              <a:t>Capture forms can be emailed from reps and completed by recipients when opened via the link provided. </a:t>
            </a:r>
          </a:p>
          <a:p>
            <a:pPr algn="l" marL="229114" indent="-114557" lvl="1">
              <a:lnSpc>
                <a:spcPts val="2811"/>
              </a:lnSpc>
              <a:buFont typeface="Arial"/>
              <a:buChar char="•"/>
            </a:pPr>
            <a:r>
              <a:rPr lang="en-US" sz="1899">
                <a:solidFill>
                  <a:srgbClr val="000000"/>
                </a:solidFill>
                <a:latin typeface="Source Sans Pro 2"/>
              </a:rPr>
              <a:t>Both types can be configured (under Settings) to automatically forward completed copies to anyone in the organization, to push data into Salesforce, and with a tool like Zappier, to push data into over 700 other platforms.</a:t>
            </a:r>
          </a:p>
        </p:txBody>
      </p:sp>
      <p:grpSp>
        <p:nvGrpSpPr>
          <p:cNvPr name="Group 8" id="8"/>
          <p:cNvGrpSpPr/>
          <p:nvPr/>
        </p:nvGrpSpPr>
        <p:grpSpPr>
          <a:xfrm rot="0">
            <a:off x="7977525" y="6726456"/>
            <a:ext cx="1241325" cy="347506"/>
            <a:chOff x="0" y="0"/>
            <a:chExt cx="1655100" cy="463341"/>
          </a:xfrm>
        </p:grpSpPr>
        <p:sp>
          <p:nvSpPr>
            <p:cNvPr name="Freeform 9" id="9"/>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3"/>
              <a:stretch>
                <a:fillRect l="0" t="-256" r="-2" b="-266"/>
              </a:stretch>
            </a:blipFill>
          </p:spPr>
        </p:sp>
      </p:grpSp>
      <p:sp>
        <p:nvSpPr>
          <p:cNvPr name="TextBox 10" id="10"/>
          <p:cNvSpPr txBox="true"/>
          <p:nvPr/>
        </p:nvSpPr>
        <p:spPr>
          <a:xfrm rot="0">
            <a:off x="3525034" y="6635177"/>
            <a:ext cx="2703533" cy="438785"/>
          </a:xfrm>
          <a:prstGeom prst="rect">
            <a:avLst/>
          </a:prstGeom>
        </p:spPr>
        <p:txBody>
          <a:bodyPr anchor="t" rtlCol="false" tIns="0" lIns="0" bIns="0" rIns="0">
            <a:spAutoFit/>
          </a:bodyPr>
          <a:lstStyle/>
          <a:p>
            <a:pPr algn="l">
              <a:lnSpc>
                <a:spcPts val="3640"/>
              </a:lnSpc>
            </a:pPr>
            <a:r>
              <a:rPr lang="en-US" sz="2600">
                <a:solidFill>
                  <a:srgbClr val="A2DC26"/>
                </a:solidFill>
                <a:latin typeface="Source Sans Pro 1"/>
              </a:rPr>
              <a:t>App (Web) Update</a:t>
            </a:r>
          </a:p>
        </p:txBody>
      </p:sp>
      <p:grpSp>
        <p:nvGrpSpPr>
          <p:cNvPr name="Group 11" id="11"/>
          <p:cNvGrpSpPr/>
          <p:nvPr/>
        </p:nvGrpSpPr>
        <p:grpSpPr>
          <a:xfrm rot="0">
            <a:off x="-1769808" y="5217940"/>
            <a:ext cx="3924849" cy="3996803"/>
            <a:chOff x="0" y="0"/>
            <a:chExt cx="5233132" cy="5329071"/>
          </a:xfrm>
        </p:grpSpPr>
        <p:grpSp>
          <p:nvGrpSpPr>
            <p:cNvPr name="Group 12" id="12"/>
            <p:cNvGrpSpPr/>
            <p:nvPr/>
          </p:nvGrpSpPr>
          <p:grpSpPr>
            <a:xfrm rot="-5166913">
              <a:off x="1147103" y="1572793"/>
              <a:ext cx="3317465" cy="2926080"/>
              <a:chOff x="0" y="0"/>
              <a:chExt cx="921518" cy="812800"/>
            </a:xfrm>
          </p:grpSpPr>
          <p:sp>
            <p:nvSpPr>
              <p:cNvPr name="Freeform 13" id="13"/>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061D5">
                  <a:alpha val="73725"/>
                </a:srgbClr>
              </a:solidFill>
            </p:spPr>
          </p:sp>
          <p:sp>
            <p:nvSpPr>
              <p:cNvPr name="TextBox 14" id="14"/>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5" id="15"/>
            <p:cNvGrpSpPr/>
            <p:nvPr/>
          </p:nvGrpSpPr>
          <p:grpSpPr>
            <a:xfrm rot="-5166913">
              <a:off x="2002342" y="2111989"/>
              <a:ext cx="3317465" cy="2926080"/>
              <a:chOff x="0" y="0"/>
              <a:chExt cx="921518" cy="812800"/>
            </a:xfrm>
          </p:grpSpPr>
          <p:sp>
            <p:nvSpPr>
              <p:cNvPr name="Freeform 16" id="16"/>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2137D">
                  <a:alpha val="73725"/>
                </a:srgbClr>
              </a:solidFill>
            </p:spPr>
          </p:sp>
          <p:sp>
            <p:nvSpPr>
              <p:cNvPr name="TextBox 17" id="17"/>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8" id="18"/>
            <p:cNvGrpSpPr/>
            <p:nvPr/>
          </p:nvGrpSpPr>
          <p:grpSpPr>
            <a:xfrm rot="-6447148">
              <a:off x="234436" y="558122"/>
              <a:ext cx="3317465" cy="2926080"/>
              <a:chOff x="0" y="0"/>
              <a:chExt cx="921518" cy="812800"/>
            </a:xfrm>
          </p:grpSpPr>
          <p:sp>
            <p:nvSpPr>
              <p:cNvPr name="Freeform 19" id="19"/>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6714E3">
                  <a:alpha val="73725"/>
                </a:srgbClr>
              </a:solidFill>
            </p:spPr>
          </p:sp>
          <p:sp>
            <p:nvSpPr>
              <p:cNvPr name="TextBox 20" id="20"/>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31520" y="990838"/>
            <a:ext cx="8589632" cy="339700"/>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Select a language when uploading to streamline file retrieval.</a:t>
            </a:r>
          </a:p>
        </p:txBody>
      </p:sp>
      <p:grpSp>
        <p:nvGrpSpPr>
          <p:cNvPr name="Group 3" id="3"/>
          <p:cNvGrpSpPr/>
          <p:nvPr/>
        </p:nvGrpSpPr>
        <p:grpSpPr>
          <a:xfrm rot="0">
            <a:off x="4639954" y="2446822"/>
            <a:ext cx="4821286" cy="2421556"/>
            <a:chOff x="0" y="0"/>
            <a:chExt cx="7110493" cy="3571341"/>
          </a:xfrm>
        </p:grpSpPr>
        <p:sp>
          <p:nvSpPr>
            <p:cNvPr name="Freeform 4" id="4"/>
            <p:cNvSpPr/>
            <p:nvPr/>
          </p:nvSpPr>
          <p:spPr>
            <a:xfrm flipH="false" flipV="false" rot="0">
              <a:off x="0" y="0"/>
              <a:ext cx="7110489" cy="3571367"/>
            </a:xfrm>
            <a:custGeom>
              <a:avLst/>
              <a:gdLst/>
              <a:ahLst/>
              <a:cxnLst/>
              <a:rect r="r" b="b" t="t" l="l"/>
              <a:pathLst>
                <a:path h="3571367" w="7110489">
                  <a:moveTo>
                    <a:pt x="0" y="0"/>
                  </a:moveTo>
                  <a:lnTo>
                    <a:pt x="7110489" y="0"/>
                  </a:lnTo>
                  <a:lnTo>
                    <a:pt x="7110489" y="3571367"/>
                  </a:lnTo>
                  <a:lnTo>
                    <a:pt x="0" y="3571367"/>
                  </a:lnTo>
                  <a:lnTo>
                    <a:pt x="0" y="0"/>
                  </a:lnTo>
                  <a:close/>
                </a:path>
              </a:pathLst>
            </a:custGeom>
            <a:blipFill>
              <a:blip r:embed="rId2"/>
              <a:stretch>
                <a:fillRect l="-16682" t="0" r="-16682" b="0"/>
              </a:stretch>
            </a:blipFill>
          </p:spPr>
        </p:sp>
      </p:grpSp>
      <p:sp>
        <p:nvSpPr>
          <p:cNvPr name="TextBox 5" id="5"/>
          <p:cNvSpPr txBox="true"/>
          <p:nvPr/>
        </p:nvSpPr>
        <p:spPr>
          <a:xfrm rot="0">
            <a:off x="731520" y="442312"/>
            <a:ext cx="667569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Language File Settings</a:t>
            </a:r>
          </a:p>
        </p:txBody>
      </p:sp>
      <p:sp>
        <p:nvSpPr>
          <p:cNvPr name="TextBox 6" id="6"/>
          <p:cNvSpPr txBox="true"/>
          <p:nvPr/>
        </p:nvSpPr>
        <p:spPr>
          <a:xfrm rot="0">
            <a:off x="731520" y="1499460"/>
            <a:ext cx="2043923" cy="455295"/>
          </a:xfrm>
          <a:prstGeom prst="rect">
            <a:avLst/>
          </a:prstGeom>
        </p:spPr>
        <p:txBody>
          <a:bodyPr anchor="t" rtlCol="false" tIns="0" lIns="0" bIns="0" rIns="0">
            <a:spAutoFit/>
          </a:bodyPr>
          <a:lstStyle/>
          <a:p>
            <a:pPr algn="l">
              <a:lnSpc>
                <a:spcPts val="3780"/>
              </a:lnSpc>
            </a:pPr>
            <a:r>
              <a:rPr lang="en-US" sz="2700">
                <a:solidFill>
                  <a:srgbClr val="0061D5"/>
                </a:solidFill>
                <a:latin typeface="Source Sans Pro 1"/>
              </a:rPr>
              <a:t>Instructions</a:t>
            </a:r>
          </a:p>
        </p:txBody>
      </p:sp>
      <p:sp>
        <p:nvSpPr>
          <p:cNvPr name="TextBox 7" id="7"/>
          <p:cNvSpPr txBox="true"/>
          <p:nvPr/>
        </p:nvSpPr>
        <p:spPr>
          <a:xfrm rot="0">
            <a:off x="3795350" y="6678831"/>
            <a:ext cx="2162899" cy="438785"/>
          </a:xfrm>
          <a:prstGeom prst="rect">
            <a:avLst/>
          </a:prstGeom>
        </p:spPr>
        <p:txBody>
          <a:bodyPr anchor="t" rtlCol="false" tIns="0" lIns="0" bIns="0" rIns="0">
            <a:spAutoFit/>
          </a:bodyPr>
          <a:lstStyle/>
          <a:p>
            <a:pPr algn="l">
              <a:lnSpc>
                <a:spcPts val="3640"/>
              </a:lnSpc>
            </a:pPr>
            <a:r>
              <a:rPr lang="en-US" sz="2600">
                <a:solidFill>
                  <a:srgbClr val="6714E3"/>
                </a:solidFill>
                <a:latin typeface="Source Sans Pro 1"/>
              </a:rPr>
              <a:t>Admin Update</a:t>
            </a:r>
          </a:p>
        </p:txBody>
      </p:sp>
      <p:grpSp>
        <p:nvGrpSpPr>
          <p:cNvPr name="Group 8" id="8"/>
          <p:cNvGrpSpPr/>
          <p:nvPr/>
        </p:nvGrpSpPr>
        <p:grpSpPr>
          <a:xfrm rot="0">
            <a:off x="7977525" y="6726456"/>
            <a:ext cx="1241325" cy="347506"/>
            <a:chOff x="0" y="0"/>
            <a:chExt cx="1655100" cy="463341"/>
          </a:xfrm>
        </p:grpSpPr>
        <p:sp>
          <p:nvSpPr>
            <p:cNvPr name="Freeform 9" id="9"/>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3"/>
              <a:stretch>
                <a:fillRect l="0" t="-256" r="-2" b="-266"/>
              </a:stretch>
            </a:blipFill>
          </p:spPr>
        </p:sp>
      </p:grpSp>
      <p:grpSp>
        <p:nvGrpSpPr>
          <p:cNvPr name="Group 10" id="10"/>
          <p:cNvGrpSpPr/>
          <p:nvPr/>
        </p:nvGrpSpPr>
        <p:grpSpPr>
          <a:xfrm rot="0">
            <a:off x="-1769808" y="5217940"/>
            <a:ext cx="3924849" cy="3996803"/>
            <a:chOff x="0" y="0"/>
            <a:chExt cx="5233132" cy="5329071"/>
          </a:xfrm>
        </p:grpSpPr>
        <p:grpSp>
          <p:nvGrpSpPr>
            <p:cNvPr name="Group 11" id="11"/>
            <p:cNvGrpSpPr/>
            <p:nvPr/>
          </p:nvGrpSpPr>
          <p:grpSpPr>
            <a:xfrm rot="-5166913">
              <a:off x="1147103" y="1572793"/>
              <a:ext cx="3317465" cy="2926080"/>
              <a:chOff x="0" y="0"/>
              <a:chExt cx="921518" cy="812800"/>
            </a:xfrm>
          </p:grpSpPr>
          <p:sp>
            <p:nvSpPr>
              <p:cNvPr name="Freeform 12" id="12"/>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061D5">
                  <a:alpha val="73725"/>
                </a:srgbClr>
              </a:solidFill>
            </p:spPr>
          </p:sp>
          <p:sp>
            <p:nvSpPr>
              <p:cNvPr name="TextBox 13" id="13"/>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4" id="14"/>
            <p:cNvGrpSpPr/>
            <p:nvPr/>
          </p:nvGrpSpPr>
          <p:grpSpPr>
            <a:xfrm rot="-5166913">
              <a:off x="2002342" y="2111989"/>
              <a:ext cx="3317465" cy="2926080"/>
              <a:chOff x="0" y="0"/>
              <a:chExt cx="921518" cy="812800"/>
            </a:xfrm>
          </p:grpSpPr>
          <p:sp>
            <p:nvSpPr>
              <p:cNvPr name="Freeform 15" id="15"/>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2137D">
                  <a:alpha val="73725"/>
                </a:srgbClr>
              </a:solidFill>
            </p:spPr>
          </p:sp>
          <p:sp>
            <p:nvSpPr>
              <p:cNvPr name="TextBox 16" id="16"/>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17" id="17"/>
            <p:cNvGrpSpPr/>
            <p:nvPr/>
          </p:nvGrpSpPr>
          <p:grpSpPr>
            <a:xfrm rot="-6447148">
              <a:off x="234436" y="558122"/>
              <a:ext cx="3317465" cy="2926080"/>
              <a:chOff x="0" y="0"/>
              <a:chExt cx="921518" cy="812800"/>
            </a:xfrm>
          </p:grpSpPr>
          <p:sp>
            <p:nvSpPr>
              <p:cNvPr name="Freeform 18" id="18"/>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6714E3">
                  <a:alpha val="73725"/>
                </a:srgbClr>
              </a:solidFill>
            </p:spPr>
          </p:sp>
          <p:sp>
            <p:nvSpPr>
              <p:cNvPr name="TextBox 19" id="19"/>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sp>
        <p:nvSpPr>
          <p:cNvPr name="TextBox 20" id="20"/>
          <p:cNvSpPr txBox="true"/>
          <p:nvPr/>
        </p:nvSpPr>
        <p:spPr>
          <a:xfrm rot="0">
            <a:off x="624923" y="2116680"/>
            <a:ext cx="3855893" cy="3866262"/>
          </a:xfrm>
          <a:prstGeom prst="rect">
            <a:avLst/>
          </a:prstGeom>
        </p:spPr>
        <p:txBody>
          <a:bodyPr anchor="t" rtlCol="false" tIns="0" lIns="0" bIns="0" rIns="0">
            <a:spAutoFit/>
          </a:bodyPr>
          <a:lstStyle/>
          <a:p>
            <a:pPr marL="410206" indent="-205103" lvl="1">
              <a:lnSpc>
                <a:spcPts val="2811"/>
              </a:lnSpc>
              <a:buFont typeface="Arial"/>
              <a:buChar char="•"/>
            </a:pPr>
            <a:r>
              <a:rPr lang="en-US" sz="1899">
                <a:solidFill>
                  <a:srgbClr val="000000"/>
                </a:solidFill>
                <a:latin typeface="Source Sans Pro 2"/>
              </a:rPr>
              <a:t>When uploading a file or files, tap on the Language dropdown. (The list can be edited under media attributes), but if selected when uploading, it’s easier and it will not have to be fixed later.</a:t>
            </a:r>
            <a:r>
              <a:rPr lang="en-US" sz="1899">
                <a:solidFill>
                  <a:srgbClr val="000000"/>
                </a:solidFill>
                <a:latin typeface="Source Sans Pro 2"/>
              </a:rPr>
              <a:t> </a:t>
            </a:r>
          </a:p>
          <a:p>
            <a:pPr marL="410206" indent="-205103" lvl="1">
              <a:lnSpc>
                <a:spcPts val="2811"/>
              </a:lnSpc>
              <a:buFont typeface="Arial"/>
              <a:buChar char="•"/>
            </a:pPr>
            <a:r>
              <a:rPr lang="en-US" sz="1899">
                <a:solidFill>
                  <a:srgbClr val="000000"/>
                </a:solidFill>
                <a:latin typeface="Source Sans Pro 2"/>
              </a:rPr>
              <a:t>Country settings are very helpful for reporting. This data is also used programmatically to empower custom launches. </a:t>
            </a:r>
          </a:p>
          <a:p>
            <a:pPr>
              <a:lnSpc>
                <a:spcPts val="281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68363" y="1934357"/>
            <a:ext cx="4453717" cy="2189744"/>
            <a:chOff x="0" y="0"/>
            <a:chExt cx="6419550" cy="3156279"/>
          </a:xfrm>
        </p:grpSpPr>
        <p:sp>
          <p:nvSpPr>
            <p:cNvPr name="Freeform 3" id="3"/>
            <p:cNvSpPr/>
            <p:nvPr/>
          </p:nvSpPr>
          <p:spPr>
            <a:xfrm flipH="false" flipV="false" rot="0">
              <a:off x="0" y="0"/>
              <a:ext cx="6419550" cy="3156331"/>
            </a:xfrm>
            <a:custGeom>
              <a:avLst/>
              <a:gdLst/>
              <a:ahLst/>
              <a:cxnLst/>
              <a:rect r="r" b="b" t="t" l="l"/>
              <a:pathLst>
                <a:path h="3156331" w="6419550">
                  <a:moveTo>
                    <a:pt x="0" y="0"/>
                  </a:moveTo>
                  <a:lnTo>
                    <a:pt x="6419550" y="0"/>
                  </a:lnTo>
                  <a:lnTo>
                    <a:pt x="6419550" y="3156331"/>
                  </a:lnTo>
                  <a:lnTo>
                    <a:pt x="0" y="3156331"/>
                  </a:lnTo>
                  <a:lnTo>
                    <a:pt x="0" y="0"/>
                  </a:lnTo>
                  <a:close/>
                </a:path>
              </a:pathLst>
            </a:custGeom>
            <a:blipFill>
              <a:blip r:embed="rId2"/>
              <a:stretch>
                <a:fillRect l="0" t="-2418" r="0" b="-2417"/>
              </a:stretch>
            </a:blipFill>
          </p:spPr>
        </p:sp>
      </p:grpSp>
      <p:grpSp>
        <p:nvGrpSpPr>
          <p:cNvPr name="Group 4" id="4"/>
          <p:cNvGrpSpPr/>
          <p:nvPr/>
        </p:nvGrpSpPr>
        <p:grpSpPr>
          <a:xfrm rot="0">
            <a:off x="4596793" y="4767921"/>
            <a:ext cx="4088419" cy="1872909"/>
            <a:chOff x="0" y="0"/>
            <a:chExt cx="5451225" cy="2497212"/>
          </a:xfrm>
        </p:grpSpPr>
        <p:sp>
          <p:nvSpPr>
            <p:cNvPr name="Freeform 5" id="5"/>
            <p:cNvSpPr/>
            <p:nvPr/>
          </p:nvSpPr>
          <p:spPr>
            <a:xfrm flipH="false" flipV="false" rot="0">
              <a:off x="0" y="0"/>
              <a:ext cx="5451225" cy="2497201"/>
            </a:xfrm>
            <a:custGeom>
              <a:avLst/>
              <a:gdLst/>
              <a:ahLst/>
              <a:cxnLst/>
              <a:rect r="r" b="b" t="t" l="l"/>
              <a:pathLst>
                <a:path h="2497201" w="5451225">
                  <a:moveTo>
                    <a:pt x="0" y="0"/>
                  </a:moveTo>
                  <a:lnTo>
                    <a:pt x="5451225" y="0"/>
                  </a:lnTo>
                  <a:lnTo>
                    <a:pt x="5451225" y="2497201"/>
                  </a:lnTo>
                  <a:lnTo>
                    <a:pt x="0" y="2497201"/>
                  </a:lnTo>
                  <a:lnTo>
                    <a:pt x="0" y="0"/>
                  </a:lnTo>
                  <a:close/>
                </a:path>
              </a:pathLst>
            </a:custGeom>
            <a:blipFill>
              <a:blip r:embed="rId3"/>
              <a:stretch>
                <a:fillRect l="-9744" t="0" r="-9744" b="0"/>
              </a:stretch>
            </a:blipFill>
          </p:spPr>
        </p:sp>
      </p:grpSp>
      <p:sp>
        <p:nvSpPr>
          <p:cNvPr name="TextBox 6" id="6"/>
          <p:cNvSpPr txBox="true"/>
          <p:nvPr/>
        </p:nvSpPr>
        <p:spPr>
          <a:xfrm rot="0">
            <a:off x="731520" y="392729"/>
            <a:ext cx="667569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Search (by Language) Option</a:t>
            </a:r>
          </a:p>
        </p:txBody>
      </p:sp>
      <p:sp>
        <p:nvSpPr>
          <p:cNvPr name="TextBox 7" id="7"/>
          <p:cNvSpPr txBox="true"/>
          <p:nvPr/>
        </p:nvSpPr>
        <p:spPr>
          <a:xfrm rot="0">
            <a:off x="731520" y="951529"/>
            <a:ext cx="8233699" cy="339725"/>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Effortlessly find specific language files with this new filter.</a:t>
            </a:r>
          </a:p>
        </p:txBody>
      </p:sp>
      <p:sp>
        <p:nvSpPr>
          <p:cNvPr name="TextBox 8" id="8"/>
          <p:cNvSpPr txBox="true"/>
          <p:nvPr/>
        </p:nvSpPr>
        <p:spPr>
          <a:xfrm rot="0">
            <a:off x="712470" y="1634002"/>
            <a:ext cx="2030730" cy="405765"/>
          </a:xfrm>
          <a:prstGeom prst="rect">
            <a:avLst/>
          </a:prstGeom>
        </p:spPr>
        <p:txBody>
          <a:bodyPr anchor="t" rtlCol="false" tIns="0" lIns="0" bIns="0" rIns="0">
            <a:spAutoFit/>
          </a:bodyPr>
          <a:lstStyle/>
          <a:p>
            <a:pPr algn="l">
              <a:lnSpc>
                <a:spcPts val="3359"/>
              </a:lnSpc>
            </a:pPr>
            <a:r>
              <a:rPr lang="en-US" sz="2400">
                <a:solidFill>
                  <a:srgbClr val="0061D5"/>
                </a:solidFill>
                <a:latin typeface="Source Sans Pro 1"/>
              </a:rPr>
              <a:t>Instructions:</a:t>
            </a:r>
          </a:p>
        </p:txBody>
      </p:sp>
      <p:sp>
        <p:nvSpPr>
          <p:cNvPr name="TextBox 9" id="9"/>
          <p:cNvSpPr txBox="true"/>
          <p:nvPr/>
        </p:nvSpPr>
        <p:spPr>
          <a:xfrm rot="0">
            <a:off x="4568363" y="4291205"/>
            <a:ext cx="1778981" cy="405740"/>
          </a:xfrm>
          <a:prstGeom prst="rect">
            <a:avLst/>
          </a:prstGeom>
        </p:spPr>
        <p:txBody>
          <a:bodyPr anchor="t" rtlCol="false" tIns="0" lIns="0" bIns="0" rIns="0">
            <a:spAutoFit/>
          </a:bodyPr>
          <a:lstStyle/>
          <a:p>
            <a:pPr>
              <a:lnSpc>
                <a:spcPts val="3359"/>
              </a:lnSpc>
            </a:pPr>
            <a:r>
              <a:rPr lang="en-US" sz="2399">
                <a:solidFill>
                  <a:srgbClr val="A2DC26"/>
                </a:solidFill>
                <a:latin typeface="Source Sans Pro 1"/>
              </a:rPr>
              <a:t>vablet Web</a:t>
            </a:r>
          </a:p>
        </p:txBody>
      </p:sp>
      <p:sp>
        <p:nvSpPr>
          <p:cNvPr name="TextBox 10" id="10"/>
          <p:cNvSpPr txBox="true"/>
          <p:nvPr/>
        </p:nvSpPr>
        <p:spPr>
          <a:xfrm rot="0">
            <a:off x="4568363" y="1454957"/>
            <a:ext cx="1778981" cy="405740"/>
          </a:xfrm>
          <a:prstGeom prst="rect">
            <a:avLst/>
          </a:prstGeom>
        </p:spPr>
        <p:txBody>
          <a:bodyPr anchor="t" rtlCol="false" tIns="0" lIns="0" bIns="0" rIns="0">
            <a:spAutoFit/>
          </a:bodyPr>
          <a:lstStyle/>
          <a:p>
            <a:pPr algn="l">
              <a:lnSpc>
                <a:spcPts val="3359"/>
              </a:lnSpc>
            </a:pPr>
            <a:r>
              <a:rPr lang="en-US" sz="2399">
                <a:solidFill>
                  <a:srgbClr val="A2DC26"/>
                </a:solidFill>
                <a:latin typeface="Source Sans Pro 1"/>
              </a:rPr>
              <a:t>vablet Apps</a:t>
            </a:r>
            <a:r>
              <a:rPr lang="en-US" sz="2399">
                <a:solidFill>
                  <a:srgbClr val="000000"/>
                </a:solidFill>
                <a:latin typeface="Source Sans Pro 1"/>
              </a:rPr>
              <a:t> </a:t>
            </a:r>
          </a:p>
        </p:txBody>
      </p:sp>
      <p:sp>
        <p:nvSpPr>
          <p:cNvPr name="TextBox 11" id="11"/>
          <p:cNvSpPr txBox="true"/>
          <p:nvPr/>
        </p:nvSpPr>
        <p:spPr>
          <a:xfrm rot="0">
            <a:off x="756082" y="4191490"/>
            <a:ext cx="3327910" cy="1993397"/>
          </a:xfrm>
          <a:prstGeom prst="rect">
            <a:avLst/>
          </a:prstGeom>
        </p:spPr>
        <p:txBody>
          <a:bodyPr anchor="t" rtlCol="false" tIns="0" lIns="0" bIns="0" rIns="0">
            <a:spAutoFit/>
          </a:bodyPr>
          <a:lstStyle/>
          <a:p>
            <a:pPr algn="l">
              <a:lnSpc>
                <a:spcPts val="2662"/>
              </a:lnSpc>
            </a:pPr>
            <a:r>
              <a:rPr lang="en-US" sz="1799">
                <a:solidFill>
                  <a:srgbClr val="000000"/>
                </a:solidFill>
                <a:latin typeface="Source Sans Pro 2"/>
              </a:rPr>
              <a:t>If you do not know what file you are looking for, press FILE FINDER. </a:t>
            </a:r>
          </a:p>
          <a:p>
            <a:pPr algn="l">
              <a:lnSpc>
                <a:spcPts val="2663"/>
              </a:lnSpc>
            </a:pPr>
          </a:p>
          <a:p>
            <a:pPr algn="l">
              <a:lnSpc>
                <a:spcPts val="2663"/>
              </a:lnSpc>
            </a:pPr>
            <a:r>
              <a:rPr lang="en-US" sz="1799">
                <a:solidFill>
                  <a:srgbClr val="000000"/>
                </a:solidFill>
                <a:latin typeface="Source Sans Pro 2"/>
              </a:rPr>
              <a:t>All of the files on the device, sortable by Title, Folder or Date Added, will be displayed.</a:t>
            </a:r>
          </a:p>
        </p:txBody>
      </p:sp>
      <p:sp>
        <p:nvSpPr>
          <p:cNvPr name="TextBox 12" id="12"/>
          <p:cNvSpPr txBox="true"/>
          <p:nvPr/>
        </p:nvSpPr>
        <p:spPr>
          <a:xfrm rot="0">
            <a:off x="3954654" y="6678831"/>
            <a:ext cx="1844292" cy="438785"/>
          </a:xfrm>
          <a:prstGeom prst="rect">
            <a:avLst/>
          </a:prstGeom>
        </p:spPr>
        <p:txBody>
          <a:bodyPr anchor="t" rtlCol="false" tIns="0" lIns="0" bIns="0" rIns="0">
            <a:spAutoFit/>
          </a:bodyPr>
          <a:lstStyle/>
          <a:p>
            <a:pPr algn="l">
              <a:lnSpc>
                <a:spcPts val="3640"/>
              </a:lnSpc>
            </a:pPr>
            <a:r>
              <a:rPr lang="en-US" sz="2600">
                <a:solidFill>
                  <a:srgbClr val="A2DC26"/>
                </a:solidFill>
                <a:latin typeface="Source Sans Pro 1"/>
              </a:rPr>
              <a:t>App Update</a:t>
            </a:r>
          </a:p>
        </p:txBody>
      </p:sp>
      <p:grpSp>
        <p:nvGrpSpPr>
          <p:cNvPr name="Group 13" id="13"/>
          <p:cNvGrpSpPr/>
          <p:nvPr/>
        </p:nvGrpSpPr>
        <p:grpSpPr>
          <a:xfrm rot="0">
            <a:off x="7977525" y="6726456"/>
            <a:ext cx="1241325" cy="347506"/>
            <a:chOff x="0" y="0"/>
            <a:chExt cx="1655100" cy="463341"/>
          </a:xfrm>
        </p:grpSpPr>
        <p:sp>
          <p:nvSpPr>
            <p:cNvPr name="Freeform 14" id="14"/>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4"/>
              <a:stretch>
                <a:fillRect l="0" t="-256" r="-2" b="-266"/>
              </a:stretch>
            </a:blipFill>
          </p:spPr>
        </p:sp>
      </p:grpSp>
      <p:sp>
        <p:nvSpPr>
          <p:cNvPr name="TextBox 15" id="15"/>
          <p:cNvSpPr txBox="true"/>
          <p:nvPr/>
        </p:nvSpPr>
        <p:spPr>
          <a:xfrm rot="0">
            <a:off x="712470" y="2124798"/>
            <a:ext cx="3855893" cy="1751712"/>
          </a:xfrm>
          <a:prstGeom prst="rect">
            <a:avLst/>
          </a:prstGeom>
        </p:spPr>
        <p:txBody>
          <a:bodyPr anchor="t" rtlCol="false" tIns="0" lIns="0" bIns="0" rIns="0">
            <a:spAutoFit/>
          </a:bodyPr>
          <a:lstStyle/>
          <a:p>
            <a:pPr marL="410206" indent="-205103" lvl="1">
              <a:lnSpc>
                <a:spcPts val="2811"/>
              </a:lnSpc>
              <a:buFont typeface="Arial"/>
              <a:buChar char="•"/>
            </a:pPr>
            <a:r>
              <a:rPr lang="en-US" sz="1899">
                <a:solidFill>
                  <a:srgbClr val="000000"/>
                </a:solidFill>
                <a:latin typeface="Source Sans Pro 2"/>
              </a:rPr>
              <a:t>Press Search icon</a:t>
            </a:r>
          </a:p>
          <a:p>
            <a:pPr marL="410206" indent="-205103" lvl="1">
              <a:lnSpc>
                <a:spcPts val="2811"/>
              </a:lnSpc>
              <a:buFont typeface="Arial"/>
              <a:buChar char="•"/>
            </a:pPr>
            <a:r>
              <a:rPr lang="en-US" sz="1899">
                <a:solidFill>
                  <a:srgbClr val="000000"/>
                </a:solidFill>
                <a:latin typeface="Source Sans Pro 2"/>
              </a:rPr>
              <a:t>Enter title/part/mat no/tag </a:t>
            </a:r>
          </a:p>
          <a:p>
            <a:pPr marL="410206" indent="-205103" lvl="1">
              <a:lnSpc>
                <a:spcPts val="2811"/>
              </a:lnSpc>
              <a:buFont typeface="Arial"/>
              <a:buChar char="•"/>
            </a:pPr>
            <a:r>
              <a:rPr lang="en-US" sz="1899">
                <a:solidFill>
                  <a:srgbClr val="000000"/>
                </a:solidFill>
                <a:latin typeface="Source Sans Pro 2"/>
              </a:rPr>
              <a:t>Language</a:t>
            </a:r>
          </a:p>
          <a:p>
            <a:pPr marL="410206" indent="-205103" lvl="1">
              <a:lnSpc>
                <a:spcPts val="2811"/>
              </a:lnSpc>
              <a:buFont typeface="Arial"/>
              <a:buChar char="•"/>
            </a:pPr>
            <a:r>
              <a:rPr lang="en-US" sz="1899">
                <a:solidFill>
                  <a:srgbClr val="000000"/>
                </a:solidFill>
                <a:latin typeface="Source Sans Pro 2"/>
              </a:rPr>
              <a:t>Press the Search button</a:t>
            </a:r>
          </a:p>
          <a:p>
            <a:pPr>
              <a:lnSpc>
                <a:spcPts val="2811"/>
              </a:lnSpc>
            </a:pPr>
          </a:p>
        </p:txBody>
      </p:sp>
      <p:sp>
        <p:nvSpPr>
          <p:cNvPr name="TextBox 16" id="16"/>
          <p:cNvSpPr txBox="true"/>
          <p:nvPr/>
        </p:nvSpPr>
        <p:spPr>
          <a:xfrm rot="0">
            <a:off x="756082" y="3790785"/>
            <a:ext cx="2030730" cy="405765"/>
          </a:xfrm>
          <a:prstGeom prst="rect">
            <a:avLst/>
          </a:prstGeom>
        </p:spPr>
        <p:txBody>
          <a:bodyPr anchor="t" rtlCol="false" tIns="0" lIns="0" bIns="0" rIns="0">
            <a:spAutoFit/>
          </a:bodyPr>
          <a:lstStyle/>
          <a:p>
            <a:pPr algn="l">
              <a:lnSpc>
                <a:spcPts val="3359"/>
              </a:lnSpc>
            </a:pPr>
            <a:r>
              <a:rPr lang="en-US" sz="2400">
                <a:solidFill>
                  <a:srgbClr val="0061D5"/>
                </a:solidFill>
                <a:latin typeface="Source Sans Pro 1"/>
              </a:rPr>
              <a:t>Tip:</a:t>
            </a:r>
          </a:p>
        </p:txBody>
      </p:sp>
      <p:grpSp>
        <p:nvGrpSpPr>
          <p:cNvPr name="Group 17" id="17"/>
          <p:cNvGrpSpPr/>
          <p:nvPr/>
        </p:nvGrpSpPr>
        <p:grpSpPr>
          <a:xfrm rot="0">
            <a:off x="-1769808" y="5217940"/>
            <a:ext cx="3924849" cy="3996803"/>
            <a:chOff x="0" y="0"/>
            <a:chExt cx="5233132" cy="5329071"/>
          </a:xfrm>
        </p:grpSpPr>
        <p:grpSp>
          <p:nvGrpSpPr>
            <p:cNvPr name="Group 18" id="18"/>
            <p:cNvGrpSpPr/>
            <p:nvPr/>
          </p:nvGrpSpPr>
          <p:grpSpPr>
            <a:xfrm rot="-5166913">
              <a:off x="1147103" y="1572793"/>
              <a:ext cx="3317465" cy="2926080"/>
              <a:chOff x="0" y="0"/>
              <a:chExt cx="921518" cy="812800"/>
            </a:xfrm>
          </p:grpSpPr>
          <p:sp>
            <p:nvSpPr>
              <p:cNvPr name="Freeform 19" id="19"/>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061D5">
                  <a:alpha val="73725"/>
                </a:srgbClr>
              </a:solidFill>
            </p:spPr>
          </p:sp>
          <p:sp>
            <p:nvSpPr>
              <p:cNvPr name="TextBox 20" id="20"/>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21" id="21"/>
            <p:cNvGrpSpPr/>
            <p:nvPr/>
          </p:nvGrpSpPr>
          <p:grpSpPr>
            <a:xfrm rot="-5166913">
              <a:off x="2002342" y="2111989"/>
              <a:ext cx="3317465" cy="2926080"/>
              <a:chOff x="0" y="0"/>
              <a:chExt cx="921518" cy="812800"/>
            </a:xfrm>
          </p:grpSpPr>
          <p:sp>
            <p:nvSpPr>
              <p:cNvPr name="Freeform 22" id="22"/>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02137D">
                  <a:alpha val="73725"/>
                </a:srgbClr>
              </a:solidFill>
            </p:spPr>
          </p:sp>
          <p:sp>
            <p:nvSpPr>
              <p:cNvPr name="TextBox 23" id="23"/>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nvGrpSpPr>
            <p:cNvPr name="Group 24" id="24"/>
            <p:cNvGrpSpPr/>
            <p:nvPr/>
          </p:nvGrpSpPr>
          <p:grpSpPr>
            <a:xfrm rot="-6447148">
              <a:off x="234436" y="558122"/>
              <a:ext cx="3317465" cy="2926080"/>
              <a:chOff x="0" y="0"/>
              <a:chExt cx="921518" cy="812800"/>
            </a:xfrm>
          </p:grpSpPr>
          <p:sp>
            <p:nvSpPr>
              <p:cNvPr name="Freeform 25" id="25"/>
              <p:cNvSpPr/>
              <p:nvPr/>
            </p:nvSpPr>
            <p:spPr>
              <a:xfrm flipH="false" flipV="false" rot="0">
                <a:off x="0" y="0"/>
                <a:ext cx="921518" cy="812800"/>
              </a:xfrm>
              <a:custGeom>
                <a:avLst/>
                <a:gdLst/>
                <a:ahLst/>
                <a:cxnLst/>
                <a:rect r="r" b="b" t="t" l="l"/>
                <a:pathLst>
                  <a:path h="812800" w="921518">
                    <a:moveTo>
                      <a:pt x="307339" y="793731"/>
                    </a:moveTo>
                    <a:cubicBezTo>
                      <a:pt x="354582" y="805245"/>
                      <a:pt x="408293" y="812800"/>
                      <a:pt x="461007" y="812800"/>
                    </a:cubicBezTo>
                    <a:cubicBezTo>
                      <a:pt x="513723" y="812800"/>
                      <a:pt x="564449" y="806323"/>
                      <a:pt x="611195" y="794809"/>
                    </a:cubicBezTo>
                    <a:cubicBezTo>
                      <a:pt x="612191" y="794450"/>
                      <a:pt x="613185" y="794450"/>
                      <a:pt x="614179" y="794090"/>
                    </a:cubicBezTo>
                    <a:cubicBezTo>
                      <a:pt x="789730" y="748035"/>
                      <a:pt x="919032" y="626421"/>
                      <a:pt x="921518" y="484298"/>
                    </a:cubicBezTo>
                    <a:lnTo>
                      <a:pt x="921518" y="0"/>
                    </a:lnTo>
                    <a:lnTo>
                      <a:pt x="0" y="0"/>
                    </a:lnTo>
                    <a:lnTo>
                      <a:pt x="0" y="483939"/>
                    </a:lnTo>
                    <a:cubicBezTo>
                      <a:pt x="2487" y="627140"/>
                      <a:pt x="129798" y="748755"/>
                      <a:pt x="307339" y="793731"/>
                    </a:cubicBezTo>
                    <a:close/>
                  </a:path>
                </a:pathLst>
              </a:custGeom>
              <a:solidFill>
                <a:srgbClr val="6714E3">
                  <a:alpha val="73725"/>
                </a:srgbClr>
              </a:solidFill>
            </p:spPr>
          </p:sp>
          <p:sp>
            <p:nvSpPr>
              <p:cNvPr name="TextBox 26" id="26"/>
              <p:cNvSpPr txBox="true"/>
              <p:nvPr/>
            </p:nvSpPr>
            <p:spPr>
              <a:xfrm>
                <a:off x="0" y="-47625"/>
                <a:ext cx="660400" cy="733425"/>
              </a:xfrm>
              <a:prstGeom prst="rect">
                <a:avLst/>
              </a:prstGeom>
            </p:spPr>
            <p:txBody>
              <a:bodyPr anchor="ctr" rtlCol="false" tIns="50800" lIns="50800" bIns="50800" rIns="50800"/>
              <a:lstStyle/>
              <a:p>
                <a:pPr algn="ctr">
                  <a:lnSpc>
                    <a:spcPts val="2520"/>
                  </a:lnSpc>
                </a:pPr>
              </a:p>
            </p:txBody>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31520" y="392729"/>
            <a:ext cx="667569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Windows Full Screen Mode</a:t>
            </a:r>
          </a:p>
        </p:txBody>
      </p:sp>
      <p:sp>
        <p:nvSpPr>
          <p:cNvPr name="TextBox 3" id="3"/>
          <p:cNvSpPr txBox="true"/>
          <p:nvPr/>
        </p:nvSpPr>
        <p:spPr>
          <a:xfrm rot="0">
            <a:off x="741045" y="951529"/>
            <a:ext cx="7534366" cy="339725"/>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Experience Full Screen Mode with vablet360 on Windows</a:t>
            </a:r>
          </a:p>
        </p:txBody>
      </p:sp>
      <p:grpSp>
        <p:nvGrpSpPr>
          <p:cNvPr name="Group 4" id="4"/>
          <p:cNvGrpSpPr/>
          <p:nvPr/>
        </p:nvGrpSpPr>
        <p:grpSpPr>
          <a:xfrm rot="0">
            <a:off x="4069369" y="1956816"/>
            <a:ext cx="4952711" cy="3783232"/>
            <a:chOff x="0" y="0"/>
            <a:chExt cx="6603615" cy="5044309"/>
          </a:xfrm>
        </p:grpSpPr>
        <p:sp>
          <p:nvSpPr>
            <p:cNvPr name="Freeform 5" id="5"/>
            <p:cNvSpPr/>
            <p:nvPr/>
          </p:nvSpPr>
          <p:spPr>
            <a:xfrm flipH="false" flipV="false" rot="0">
              <a:off x="0" y="0"/>
              <a:ext cx="6603619" cy="5044313"/>
            </a:xfrm>
            <a:custGeom>
              <a:avLst/>
              <a:gdLst/>
              <a:ahLst/>
              <a:cxnLst/>
              <a:rect r="r" b="b" t="t" l="l"/>
              <a:pathLst>
                <a:path h="5044313" w="6603619">
                  <a:moveTo>
                    <a:pt x="0" y="0"/>
                  </a:moveTo>
                  <a:lnTo>
                    <a:pt x="6603619" y="0"/>
                  </a:lnTo>
                  <a:lnTo>
                    <a:pt x="6603619" y="5044313"/>
                  </a:lnTo>
                  <a:lnTo>
                    <a:pt x="0" y="5044313"/>
                  </a:lnTo>
                  <a:lnTo>
                    <a:pt x="0" y="0"/>
                  </a:lnTo>
                  <a:close/>
                </a:path>
              </a:pathLst>
            </a:custGeom>
            <a:blipFill>
              <a:blip r:embed="rId2"/>
              <a:stretch>
                <a:fillRect l="-998" t="0" r="-997" b="0"/>
              </a:stretch>
            </a:blipFill>
          </p:spPr>
        </p:sp>
      </p:grpSp>
      <p:sp>
        <p:nvSpPr>
          <p:cNvPr name="TextBox 6" id="6"/>
          <p:cNvSpPr txBox="true"/>
          <p:nvPr/>
        </p:nvSpPr>
        <p:spPr>
          <a:xfrm rot="0">
            <a:off x="716914" y="1846681"/>
            <a:ext cx="1783080" cy="438785"/>
          </a:xfrm>
          <a:prstGeom prst="rect">
            <a:avLst/>
          </a:prstGeom>
        </p:spPr>
        <p:txBody>
          <a:bodyPr anchor="t" rtlCol="false" tIns="0" lIns="0" bIns="0" rIns="0">
            <a:spAutoFit/>
          </a:bodyPr>
          <a:lstStyle/>
          <a:p>
            <a:pPr algn="l">
              <a:lnSpc>
                <a:spcPts val="3639"/>
              </a:lnSpc>
            </a:pPr>
            <a:r>
              <a:rPr lang="en-US" sz="2599">
                <a:solidFill>
                  <a:srgbClr val="0061D5"/>
                </a:solidFill>
                <a:latin typeface="Source Sans Pro 1"/>
              </a:rPr>
              <a:t>Instructions</a:t>
            </a:r>
          </a:p>
        </p:txBody>
      </p:sp>
      <p:sp>
        <p:nvSpPr>
          <p:cNvPr name="TextBox 7" id="7"/>
          <p:cNvSpPr txBox="true"/>
          <p:nvPr/>
        </p:nvSpPr>
        <p:spPr>
          <a:xfrm rot="0">
            <a:off x="3910876" y="6536055"/>
            <a:ext cx="1931847" cy="438785"/>
          </a:xfrm>
          <a:prstGeom prst="rect">
            <a:avLst/>
          </a:prstGeom>
        </p:spPr>
        <p:txBody>
          <a:bodyPr anchor="t" rtlCol="false" tIns="0" lIns="0" bIns="0" rIns="0">
            <a:spAutoFit/>
          </a:bodyPr>
          <a:lstStyle/>
          <a:p>
            <a:pPr algn="l">
              <a:lnSpc>
                <a:spcPts val="3640"/>
              </a:lnSpc>
            </a:pPr>
            <a:r>
              <a:rPr lang="en-US" sz="2600">
                <a:solidFill>
                  <a:srgbClr val="A2DC26"/>
                </a:solidFill>
                <a:latin typeface="Source Sans Pro 1"/>
              </a:rPr>
              <a:t>App Update</a:t>
            </a:r>
          </a:p>
        </p:txBody>
      </p:sp>
      <p:grpSp>
        <p:nvGrpSpPr>
          <p:cNvPr name="Group 8" id="8"/>
          <p:cNvGrpSpPr/>
          <p:nvPr/>
        </p:nvGrpSpPr>
        <p:grpSpPr>
          <a:xfrm rot="0">
            <a:off x="7977525" y="6726456"/>
            <a:ext cx="1241325" cy="347506"/>
            <a:chOff x="0" y="0"/>
            <a:chExt cx="1655100" cy="463341"/>
          </a:xfrm>
        </p:grpSpPr>
        <p:sp>
          <p:nvSpPr>
            <p:cNvPr name="Freeform 9" id="9"/>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3"/>
              <a:stretch>
                <a:fillRect l="0" t="-256" r="-2" b="-266"/>
              </a:stretch>
            </a:blipFill>
          </p:spPr>
        </p:sp>
      </p:grpSp>
      <p:sp>
        <p:nvSpPr>
          <p:cNvPr name="TextBox 10" id="10"/>
          <p:cNvSpPr txBox="true"/>
          <p:nvPr/>
        </p:nvSpPr>
        <p:spPr>
          <a:xfrm rot="0">
            <a:off x="572048" y="2376023"/>
            <a:ext cx="3225499" cy="1399287"/>
          </a:xfrm>
          <a:prstGeom prst="rect">
            <a:avLst/>
          </a:prstGeom>
        </p:spPr>
        <p:txBody>
          <a:bodyPr anchor="t" rtlCol="false" tIns="0" lIns="0" bIns="0" rIns="0">
            <a:spAutoFit/>
          </a:bodyPr>
          <a:lstStyle/>
          <a:p>
            <a:pPr marL="410206" indent="-205103" lvl="1">
              <a:lnSpc>
                <a:spcPts val="2811"/>
              </a:lnSpc>
              <a:buFont typeface="Arial"/>
              <a:buChar char="•"/>
            </a:pPr>
            <a:r>
              <a:rPr lang="en-US" sz="1899">
                <a:solidFill>
                  <a:srgbClr val="000000"/>
                </a:solidFill>
                <a:latin typeface="Source Sans Pro 2"/>
              </a:rPr>
              <a:t>Go to Settings options</a:t>
            </a:r>
          </a:p>
          <a:p>
            <a:pPr marL="410206" indent="-205103" lvl="1">
              <a:lnSpc>
                <a:spcPts val="2811"/>
              </a:lnSpc>
              <a:buFont typeface="Arial"/>
              <a:buChar char="•"/>
            </a:pPr>
            <a:r>
              <a:rPr lang="en-US" sz="1899">
                <a:solidFill>
                  <a:srgbClr val="000000"/>
                </a:solidFill>
                <a:latin typeface="Source Sans Pro 2"/>
              </a:rPr>
              <a:t>Toggle switch to full-screen mode</a:t>
            </a:r>
          </a:p>
          <a:p>
            <a:pPr>
              <a:lnSpc>
                <a:spcPts val="2811"/>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69808" y="5217940"/>
            <a:ext cx="3924849" cy="3996803"/>
          </a:xfrm>
          <a:custGeom>
            <a:avLst/>
            <a:gdLst/>
            <a:ahLst/>
            <a:cxnLst/>
            <a:rect r="r" b="b" t="t" l="l"/>
            <a:pathLst>
              <a:path h="3996803" w="3924849">
                <a:moveTo>
                  <a:pt x="0" y="0"/>
                </a:moveTo>
                <a:lnTo>
                  <a:pt x="3924849" y="0"/>
                </a:lnTo>
                <a:lnTo>
                  <a:pt x="3924849" y="3996804"/>
                </a:lnTo>
                <a:lnTo>
                  <a:pt x="0" y="39968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845501" y="6673751"/>
            <a:ext cx="1241325" cy="347506"/>
            <a:chOff x="0" y="0"/>
            <a:chExt cx="1655100" cy="463341"/>
          </a:xfrm>
        </p:grpSpPr>
        <p:sp>
          <p:nvSpPr>
            <p:cNvPr name="Freeform 4" id="4"/>
            <p:cNvSpPr/>
            <p:nvPr/>
          </p:nvSpPr>
          <p:spPr>
            <a:xfrm flipH="false" flipV="false" rot="0">
              <a:off x="0" y="0"/>
              <a:ext cx="1655064" cy="463296"/>
            </a:xfrm>
            <a:custGeom>
              <a:avLst/>
              <a:gdLst/>
              <a:ahLst/>
              <a:cxnLst/>
              <a:rect r="r" b="b" t="t" l="l"/>
              <a:pathLst>
                <a:path h="463296" w="1655064">
                  <a:moveTo>
                    <a:pt x="0" y="0"/>
                  </a:moveTo>
                  <a:lnTo>
                    <a:pt x="1655064" y="0"/>
                  </a:lnTo>
                  <a:lnTo>
                    <a:pt x="1655064" y="463296"/>
                  </a:lnTo>
                  <a:lnTo>
                    <a:pt x="0" y="463296"/>
                  </a:lnTo>
                  <a:lnTo>
                    <a:pt x="0" y="0"/>
                  </a:lnTo>
                  <a:close/>
                </a:path>
              </a:pathLst>
            </a:custGeom>
            <a:blipFill>
              <a:blip r:embed="rId4"/>
              <a:stretch>
                <a:fillRect l="0" t="-256" r="-2" b="-266"/>
              </a:stretch>
            </a:blipFill>
          </p:spPr>
        </p:sp>
      </p:grpSp>
      <p:sp>
        <p:nvSpPr>
          <p:cNvPr name="TextBox 5" id="5"/>
          <p:cNvSpPr txBox="true"/>
          <p:nvPr/>
        </p:nvSpPr>
        <p:spPr>
          <a:xfrm rot="0">
            <a:off x="731520" y="385162"/>
            <a:ext cx="6675698" cy="587350"/>
          </a:xfrm>
          <a:prstGeom prst="rect">
            <a:avLst/>
          </a:prstGeom>
        </p:spPr>
        <p:txBody>
          <a:bodyPr anchor="t" rtlCol="false" tIns="0" lIns="0" bIns="0" rIns="0">
            <a:spAutoFit/>
          </a:bodyPr>
          <a:lstStyle/>
          <a:p>
            <a:pPr algn="l">
              <a:lnSpc>
                <a:spcPts val="4898"/>
              </a:lnSpc>
            </a:pPr>
            <a:r>
              <a:rPr lang="en-US" sz="3499">
                <a:solidFill>
                  <a:srgbClr val="0061D5"/>
                </a:solidFill>
                <a:latin typeface="Source Sans Pro 1"/>
              </a:rPr>
              <a:t>Capture Enhancements  </a:t>
            </a:r>
          </a:p>
        </p:txBody>
      </p:sp>
      <p:sp>
        <p:nvSpPr>
          <p:cNvPr name="TextBox 6" id="6"/>
          <p:cNvSpPr txBox="true"/>
          <p:nvPr/>
        </p:nvSpPr>
        <p:spPr>
          <a:xfrm rot="0">
            <a:off x="731520" y="1006015"/>
            <a:ext cx="7909846" cy="339700"/>
          </a:xfrm>
          <a:prstGeom prst="rect">
            <a:avLst/>
          </a:prstGeom>
        </p:spPr>
        <p:txBody>
          <a:bodyPr anchor="t" rtlCol="false" tIns="0" lIns="0" bIns="0" rIns="0">
            <a:spAutoFit/>
          </a:bodyPr>
          <a:lstStyle/>
          <a:p>
            <a:pPr algn="l">
              <a:lnSpc>
                <a:spcPts val="2799"/>
              </a:lnSpc>
            </a:pPr>
            <a:r>
              <a:rPr lang="en-US" sz="1999">
                <a:solidFill>
                  <a:srgbClr val="000000"/>
                </a:solidFill>
                <a:latin typeface="Source Sans Pro 2"/>
              </a:rPr>
              <a:t>Create branded looking Forms optimizated for mobile use / sharing</a:t>
            </a:r>
          </a:p>
        </p:txBody>
      </p:sp>
      <p:sp>
        <p:nvSpPr>
          <p:cNvPr name="TextBox 7" id="7"/>
          <p:cNvSpPr txBox="true"/>
          <p:nvPr/>
        </p:nvSpPr>
        <p:spPr>
          <a:xfrm rot="0">
            <a:off x="731519" y="1433120"/>
            <a:ext cx="3063831" cy="455295"/>
          </a:xfrm>
          <a:prstGeom prst="rect">
            <a:avLst/>
          </a:prstGeom>
        </p:spPr>
        <p:txBody>
          <a:bodyPr anchor="t" rtlCol="false" tIns="0" lIns="0" bIns="0" rIns="0">
            <a:spAutoFit/>
          </a:bodyPr>
          <a:lstStyle/>
          <a:p>
            <a:pPr algn="l">
              <a:lnSpc>
                <a:spcPts val="3780"/>
              </a:lnSpc>
            </a:pPr>
            <a:r>
              <a:rPr lang="en-US" sz="2700">
                <a:solidFill>
                  <a:srgbClr val="0061D5"/>
                </a:solidFill>
                <a:latin typeface="Source Sans Pro 1"/>
              </a:rPr>
              <a:t>Use Cases</a:t>
            </a:r>
          </a:p>
        </p:txBody>
      </p:sp>
      <p:sp>
        <p:nvSpPr>
          <p:cNvPr name="TextBox 8" id="8"/>
          <p:cNvSpPr txBox="true"/>
          <p:nvPr/>
        </p:nvSpPr>
        <p:spPr>
          <a:xfrm rot="0">
            <a:off x="3795351" y="6488430"/>
            <a:ext cx="2162899" cy="438785"/>
          </a:xfrm>
          <a:prstGeom prst="rect">
            <a:avLst/>
          </a:prstGeom>
        </p:spPr>
        <p:txBody>
          <a:bodyPr anchor="t" rtlCol="false" tIns="0" lIns="0" bIns="0" rIns="0">
            <a:spAutoFit/>
          </a:bodyPr>
          <a:lstStyle/>
          <a:p>
            <a:pPr algn="l">
              <a:lnSpc>
                <a:spcPts val="3640"/>
              </a:lnSpc>
            </a:pPr>
            <a:r>
              <a:rPr lang="en-US" sz="2600">
                <a:solidFill>
                  <a:srgbClr val="6714E3"/>
                </a:solidFill>
                <a:latin typeface="Source Sans Pro 3"/>
              </a:rPr>
              <a:t>Admin Update</a:t>
            </a:r>
          </a:p>
        </p:txBody>
      </p:sp>
      <p:sp>
        <p:nvSpPr>
          <p:cNvPr name="TextBox 9" id="9"/>
          <p:cNvSpPr txBox="true"/>
          <p:nvPr/>
        </p:nvSpPr>
        <p:spPr>
          <a:xfrm rot="0">
            <a:off x="635738" y="5087922"/>
            <a:ext cx="4378035" cy="1259205"/>
          </a:xfrm>
          <a:prstGeom prst="rect">
            <a:avLst/>
          </a:prstGeom>
        </p:spPr>
        <p:txBody>
          <a:bodyPr anchor="t" rtlCol="false" tIns="0" lIns="0" bIns="0" rIns="0">
            <a:spAutoFit/>
          </a:bodyPr>
          <a:lstStyle/>
          <a:p>
            <a:pPr algn="l" marL="411480" indent="-137160" lvl="2">
              <a:lnSpc>
                <a:spcPts val="2520"/>
              </a:lnSpc>
              <a:buFont typeface="Arial"/>
              <a:buChar char="⚬"/>
            </a:pPr>
            <a:r>
              <a:rPr lang="en-US" sz="1800">
                <a:solidFill>
                  <a:srgbClr val="000000"/>
                </a:solidFill>
                <a:latin typeface="Source Sans Pro 2"/>
              </a:rPr>
              <a:t>Navigate to Capture, Capture Manager</a:t>
            </a:r>
          </a:p>
          <a:p>
            <a:pPr algn="l" marL="411480" indent="-137160" lvl="2">
              <a:lnSpc>
                <a:spcPts val="2520"/>
              </a:lnSpc>
              <a:buFont typeface="Arial"/>
              <a:buChar char="⚬"/>
            </a:pPr>
            <a:r>
              <a:rPr lang="en-US" sz="1800">
                <a:solidFill>
                  <a:srgbClr val="000000"/>
                </a:solidFill>
                <a:latin typeface="Source Sans Pro 2"/>
              </a:rPr>
              <a:t>Add Capture </a:t>
            </a:r>
          </a:p>
          <a:p>
            <a:pPr algn="l" marL="411480" indent="-137160" lvl="2">
              <a:lnSpc>
                <a:spcPts val="2520"/>
              </a:lnSpc>
              <a:buFont typeface="Arial"/>
              <a:buChar char="⚬"/>
            </a:pPr>
            <a:r>
              <a:rPr lang="en-US" sz="1800">
                <a:solidFill>
                  <a:srgbClr val="000000"/>
                </a:solidFill>
                <a:latin typeface="Source Sans Pro 2"/>
              </a:rPr>
              <a:t>Provide a Title and Group (Optional)</a:t>
            </a:r>
          </a:p>
          <a:p>
            <a:pPr algn="l" marL="411480" indent="-137160" lvl="2">
              <a:lnSpc>
                <a:spcPts val="2520"/>
              </a:lnSpc>
              <a:buFont typeface="Arial"/>
              <a:buChar char="⚬"/>
            </a:pPr>
            <a:r>
              <a:rPr lang="en-US" sz="1800">
                <a:solidFill>
                  <a:srgbClr val="000000"/>
                </a:solidFill>
                <a:latin typeface="Source Sans Pro 2"/>
              </a:rPr>
              <a:t>Press ADD</a:t>
            </a:r>
          </a:p>
        </p:txBody>
      </p:sp>
      <p:sp>
        <p:nvSpPr>
          <p:cNvPr name="TextBox 10" id="10"/>
          <p:cNvSpPr txBox="true"/>
          <p:nvPr/>
        </p:nvSpPr>
        <p:spPr>
          <a:xfrm rot="0">
            <a:off x="741045" y="4651677"/>
            <a:ext cx="2188898" cy="455295"/>
          </a:xfrm>
          <a:prstGeom prst="rect">
            <a:avLst/>
          </a:prstGeom>
        </p:spPr>
        <p:txBody>
          <a:bodyPr anchor="t" rtlCol="false" tIns="0" lIns="0" bIns="0" rIns="0">
            <a:spAutoFit/>
          </a:bodyPr>
          <a:lstStyle/>
          <a:p>
            <a:pPr algn="l">
              <a:lnSpc>
                <a:spcPts val="3780"/>
              </a:lnSpc>
            </a:pPr>
            <a:r>
              <a:rPr lang="en-US" sz="2700">
                <a:solidFill>
                  <a:srgbClr val="0061D5"/>
                </a:solidFill>
                <a:latin typeface="Source Sans Pro 1"/>
              </a:rPr>
              <a:t>Instructions</a:t>
            </a:r>
          </a:p>
        </p:txBody>
      </p:sp>
      <p:sp>
        <p:nvSpPr>
          <p:cNvPr name="TextBox 11" id="11"/>
          <p:cNvSpPr txBox="true"/>
          <p:nvPr/>
        </p:nvSpPr>
        <p:spPr>
          <a:xfrm rot="0">
            <a:off x="669486" y="1878890"/>
            <a:ext cx="7971880" cy="2950177"/>
          </a:xfrm>
          <a:prstGeom prst="rect">
            <a:avLst/>
          </a:prstGeom>
        </p:spPr>
        <p:txBody>
          <a:bodyPr anchor="t" rtlCol="false" tIns="0" lIns="0" bIns="0" rIns="0">
            <a:spAutoFit/>
          </a:bodyPr>
          <a:lstStyle/>
          <a:p>
            <a:pPr marL="385616" indent="-192808" lvl="1">
              <a:lnSpc>
                <a:spcPts val="2643"/>
              </a:lnSpc>
              <a:buFont typeface="Arial"/>
              <a:buChar char="•"/>
            </a:pPr>
            <a:r>
              <a:rPr lang="en-US" sz="1786">
                <a:solidFill>
                  <a:srgbClr val="000000"/>
                </a:solidFill>
                <a:latin typeface="Source Sans Pro 2"/>
              </a:rPr>
              <a:t>Collecting data is part of most sales processes. It can be meeting notes, gathering clients' requirements, or taking an order</a:t>
            </a:r>
          </a:p>
          <a:p>
            <a:pPr marL="385616" indent="-192808" lvl="1">
              <a:lnSpc>
                <a:spcPts val="2643"/>
              </a:lnSpc>
              <a:buFont typeface="Arial"/>
              <a:buChar char="•"/>
            </a:pPr>
            <a:r>
              <a:rPr lang="en-US" sz="1786">
                <a:solidFill>
                  <a:srgbClr val="000000"/>
                </a:solidFill>
                <a:latin typeface="Source Sans Pro 2"/>
              </a:rPr>
              <a:t>Forms are great for quizzing - you can link any file to a quiz upon close </a:t>
            </a:r>
          </a:p>
          <a:p>
            <a:pPr marL="385616" indent="-192808" lvl="1">
              <a:lnSpc>
                <a:spcPts val="2643"/>
              </a:lnSpc>
              <a:buFont typeface="Arial"/>
              <a:buChar char="•"/>
            </a:pPr>
            <a:r>
              <a:rPr lang="en-US" sz="1786">
                <a:solidFill>
                  <a:srgbClr val="000000"/>
                </a:solidFill>
                <a:latin typeface="Source Sans Pro 2"/>
              </a:rPr>
              <a:t>vablet supports Fillable PDF Forms, custom HTML Form/Apps, and Native Captures (A native capture is a form/data capture created via the vablet management console)</a:t>
            </a:r>
          </a:p>
          <a:p>
            <a:pPr marL="364193" indent="-182097" lvl="1">
              <a:lnSpc>
                <a:spcPts val="2496"/>
              </a:lnSpc>
              <a:buFont typeface="Arial"/>
              <a:buChar char="•"/>
            </a:pPr>
            <a:r>
              <a:rPr lang="en-US" sz="1686">
                <a:solidFill>
                  <a:srgbClr val="000000"/>
                </a:solidFill>
                <a:latin typeface="Source Sans Pro 2"/>
              </a:rPr>
              <a:t>All capture data can be accessed via a PDF, CSV, Email Body or via API or pushed to any object in Salesforce </a:t>
            </a:r>
          </a:p>
          <a:p>
            <a:pPr>
              <a:lnSpc>
                <a:spcPts val="279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DAFvNMf_1xM</dc:identifier>
  <dcterms:modified xsi:type="dcterms:W3CDTF">2011-08-01T06:04:30Z</dcterms:modified>
  <cp:revision>1</cp:revision>
  <dc:title>September Update 2023.pptx</dc:title>
</cp:coreProperties>
</file>